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6"/>
  </p:notesMasterIdLst>
  <p:handoutMasterIdLst>
    <p:handoutMasterId r:id="rId17"/>
  </p:handoutMasterIdLst>
  <p:sldIdLst>
    <p:sldId id="365" r:id="rId5"/>
    <p:sldId id="380" r:id="rId6"/>
    <p:sldId id="381" r:id="rId7"/>
    <p:sldId id="354" r:id="rId8"/>
    <p:sldId id="375" r:id="rId9"/>
    <p:sldId id="382" r:id="rId10"/>
    <p:sldId id="383" r:id="rId11"/>
    <p:sldId id="379" r:id="rId12"/>
    <p:sldId id="384" r:id="rId13"/>
    <p:sldId id="370" r:id="rId14"/>
    <p:sldId id="371" r:id="rId15"/>
  </p:sldIdLst>
  <p:sldSz cx="9144000" cy="6858000" type="screen4x3"/>
  <p:notesSz cx="7023100" cy="93091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Hemeon" initials="LE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25D"/>
    <a:srgbClr val="FE8500"/>
    <a:srgbClr val="B309D5"/>
    <a:srgbClr val="AB3CE8"/>
    <a:srgbClr val="A126E6"/>
    <a:srgbClr val="7B2553"/>
    <a:srgbClr val="FFFF00"/>
    <a:srgbClr val="0D9308"/>
    <a:srgbClr val="C0C0C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4" autoAdjust="0"/>
    <p:restoredTop sz="96395" autoAdjust="0"/>
  </p:normalViewPr>
  <p:slideViewPr>
    <p:cSldViewPr>
      <p:cViewPr varScale="1">
        <p:scale>
          <a:sx n="114" d="100"/>
          <a:sy n="114" d="100"/>
        </p:scale>
        <p:origin x="1032" y="120"/>
      </p:cViewPr>
      <p:guideLst>
        <p:guide orient="horz" pos="3648"/>
        <p:guide pos="2880"/>
      </p:guideLst>
    </p:cSldViewPr>
  </p:slideViewPr>
  <p:outlineViewPr>
    <p:cViewPr>
      <p:scale>
        <a:sx n="33" d="100"/>
        <a:sy n="33" d="100"/>
      </p:scale>
      <p:origin x="42" y="3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D0AB649D-D90A-42A5-A5D3-F18D3321A97F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0AFBA65-C1D1-4177-9956-96AA6CD0E4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F604921-ADCD-4827-A313-48E027F71BF3}" type="datetimeFigureOut">
              <a:rPr lang="en-US" smtClean="0"/>
              <a:pPr/>
              <a:t>6/27/2022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A9D3A3BD-1AD8-4D8D-8C3A-DB878EA6C1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33363" indent="-225425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465138" indent="-2254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1038" indent="-2254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225425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defTabSz="933172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3A3BD-1AD8-4D8D-8C3A-DB878EA6C1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4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A3BD-1AD8-4D8D-8C3A-DB878EA6C1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5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7776F-717F-4300-AC3A-73EFFA8E44FA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9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Regulators are:</a:t>
            </a:r>
          </a:p>
          <a:p>
            <a:endParaRPr lang="en-US" baseline="0" dirty="0"/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Transport Canada</a:t>
            </a:r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National Energy Board</a:t>
            </a:r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Environment Canada</a:t>
            </a:r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BC Oil &amp; Gas Commission</a:t>
            </a:r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MRS (BCUC)</a:t>
            </a:r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Dam Safety </a:t>
            </a:r>
            <a:r>
              <a:rPr lang="en-US" altLang="en-US" dirty="0" err="1"/>
              <a:t>Regs</a:t>
            </a:r>
            <a:endParaRPr lang="en-US" altLang="en-US" dirty="0"/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Hazardous Waste </a:t>
            </a:r>
            <a:r>
              <a:rPr lang="en-US" altLang="en-US" dirty="0" err="1"/>
              <a:t>Regs</a:t>
            </a:r>
            <a:endParaRPr lang="en-US" altLang="en-US" dirty="0"/>
          </a:p>
          <a:p>
            <a:pPr marL="173336" indent="-173336">
              <a:buBlip>
                <a:blip r:embed="rId3"/>
              </a:buBlip>
              <a:defRPr/>
            </a:pPr>
            <a:r>
              <a:rPr lang="en-US" altLang="en-US" dirty="0"/>
              <a:t>BC Ministry of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320-DD51-4EEE-B865-2B699A1A51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7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7776F-717F-4300-AC3A-73EFFA8E44FA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17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6926"/>
            <a:ext cx="9162472" cy="68603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22860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362200"/>
            <a:ext cx="4267200" cy="2133600"/>
          </a:xfrm>
        </p:spPr>
        <p:txBody>
          <a:bodyPr lIns="0" tIns="0" rIns="0" bIns="0">
            <a:normAutofit/>
          </a:bodyPr>
          <a:lstStyle>
            <a:lvl1pPr>
              <a:lnSpc>
                <a:spcPts val="36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 descr="fortis_primary-logo_w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6226" y="352425"/>
            <a:ext cx="2771774" cy="9429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152400" y="0"/>
            <a:ext cx="9448800" cy="45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38" y="533692"/>
            <a:ext cx="7198467" cy="73500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963038" y="1268699"/>
            <a:ext cx="7198467" cy="4314977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6171" y="5733320"/>
            <a:ext cx="7185334" cy="57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873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 marL="5159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7445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9731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959" y="6636774"/>
            <a:ext cx="2913017" cy="221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/>
              <a:t>Proprietary and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690" y="6636774"/>
            <a:ext cx="432309" cy="221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AFF581-95E5-4444-B9D2-C73693C089B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9918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971500" y="548601"/>
            <a:ext cx="7200999" cy="5040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6171" y="5733320"/>
            <a:ext cx="7185334" cy="57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873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 marL="5159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7445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9731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caption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959" y="6636774"/>
            <a:ext cx="2913017" cy="221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/>
              <a:t>Proprietary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690" y="6636774"/>
            <a:ext cx="432309" cy="221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AFF581-95E5-4444-B9D2-C73693C089B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0761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982489" y="1287900"/>
            <a:ext cx="7179016" cy="50407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38" y="533692"/>
            <a:ext cx="7198467" cy="73500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959" y="6636774"/>
            <a:ext cx="2913017" cy="221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/>
              <a:t>Proprietary and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690" y="6636774"/>
            <a:ext cx="432309" cy="221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AFF581-95E5-4444-B9D2-C73693C089B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75608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00" y="1268699"/>
            <a:ext cx="3483768" cy="50348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200" baseline="0"/>
            </a:lvl1pPr>
            <a:lvl2pPr marL="2286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2200"/>
            </a:lvl2pPr>
            <a:lvl3pPr marL="4572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1800"/>
            </a:lvl3pPr>
            <a:lvl4pPr marL="6858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1600"/>
            </a:lvl4pPr>
            <a:lvl5pPr marL="9144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678335" y="1268005"/>
            <a:ext cx="3494165" cy="4410996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59001" y="5733320"/>
            <a:ext cx="3507308" cy="57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873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 marL="5159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7445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9731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959" y="6636774"/>
            <a:ext cx="2913017" cy="221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/>
              <a:t>Proprietary and 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690" y="6636774"/>
            <a:ext cx="432309" cy="221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AFF581-95E5-4444-B9D2-C73693C089B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0860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2"/>
          </p:nvPr>
        </p:nvSpPr>
        <p:spPr>
          <a:xfrm>
            <a:off x="976171" y="1297736"/>
            <a:ext cx="7185334" cy="504056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US" dirty="0"/>
              <a:t>Click icon to add SmartArt graphic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38" y="533692"/>
            <a:ext cx="7198467" cy="73500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959" y="6636774"/>
            <a:ext cx="2913017" cy="221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/>
              <a:t>Proprietary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690" y="6636774"/>
            <a:ext cx="432309" cy="221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AFF581-95E5-4444-B9D2-C73693C089B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13958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&amp;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38" y="548599"/>
            <a:ext cx="7209461" cy="72009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08187" y="1268699"/>
            <a:ext cx="3464313" cy="50348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 sz="2200" baseline="0"/>
            </a:lvl1pPr>
            <a:lvl2pPr marL="2286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2200"/>
            </a:lvl2pPr>
            <a:lvl3pPr marL="4572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1800"/>
            </a:lvl3pPr>
            <a:lvl4pPr marL="6858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1600"/>
            </a:lvl4pPr>
            <a:lvl5pPr marL="914400" indent="-228600"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963039" y="1268699"/>
            <a:ext cx="3520440" cy="4314977"/>
          </a:xfrm>
          <a:prstGeom prst="rect">
            <a:avLst/>
          </a:prstGeom>
          <a:solidFill>
            <a:schemeClr val="bg1"/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6171" y="5733320"/>
            <a:ext cx="3507308" cy="57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873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 marL="5159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7445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973137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959" y="6636774"/>
            <a:ext cx="2913017" cy="221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/>
              <a:t>Proprietary and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690" y="6636774"/>
            <a:ext cx="432309" cy="221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AFF581-95E5-4444-B9D2-C73693C089B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58736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480"/>
            <a:ext cx="731520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91056"/>
            <a:ext cx="731520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307265"/>
            <a:ext cx="7315200" cy="342368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3463" y="6023974"/>
            <a:ext cx="1703540" cy="489560"/>
          </a:xfrm>
        </p:spPr>
        <p:txBody>
          <a:bodyPr lIns="0" tIns="0" rIns="0" bIns="0"/>
          <a:lstStyle>
            <a:lvl1pPr marL="169863" indent="-169863">
              <a:spcBef>
                <a:spcPts val="500"/>
              </a:spcBef>
              <a:buClr>
                <a:schemeClr val="accent1"/>
              </a:buClr>
              <a:buNone/>
              <a:defRPr sz="2200"/>
            </a:lvl1pPr>
            <a:lvl2pPr marL="457200" indent="-169863">
              <a:spcBef>
                <a:spcPts val="500"/>
              </a:spcBef>
              <a:buClr>
                <a:srgbClr val="00BCE2"/>
              </a:buClr>
              <a:buFont typeface="Arial" pitchFamily="34" charset="0"/>
              <a:buChar char="•"/>
              <a:defRPr sz="1800"/>
            </a:lvl2pPr>
            <a:lvl3pPr marL="685800" indent="-169863"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3pPr>
            <a:lvl4pPr marL="914400" indent="-169863">
              <a:spcBef>
                <a:spcPts val="500"/>
              </a:spcBef>
              <a:buClr>
                <a:srgbClr val="00BCE2"/>
              </a:buClr>
              <a:buFont typeface="Arial" pitchFamily="34" charset="0"/>
              <a:buChar char="•"/>
              <a:defRPr sz="1400"/>
            </a:lvl4pPr>
            <a:lvl5pPr marL="1143000" indent="-169863"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Insert slide #</a:t>
            </a:r>
          </a:p>
        </p:txBody>
      </p:sp>
    </p:spTree>
    <p:extLst>
      <p:ext uri="{BB962C8B-B14F-4D97-AF65-F5344CB8AC3E}">
        <p14:creationId xmlns:p14="http://schemas.microsoft.com/office/powerpoint/2010/main" val="82833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9144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800600"/>
            <a:ext cx="9144000" cy="45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1371600"/>
            <a:ext cx="8302752" cy="5029200"/>
          </a:xfrm>
        </p:spPr>
        <p:txBody>
          <a:bodyPr/>
          <a:lstStyle>
            <a:lvl1pPr>
              <a:buClr>
                <a:schemeClr val="tx1"/>
              </a:buClr>
              <a:buSzPct val="110000"/>
              <a:defRPr sz="3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914400"/>
            <a:ext cx="9144000" cy="45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1371600"/>
            <a:ext cx="3977640" cy="5029200"/>
          </a:xfrm>
        </p:spPr>
        <p:txBody>
          <a:bodyPr/>
          <a:lstStyle>
            <a:lvl1pPr>
              <a:buClr>
                <a:schemeClr val="tx1"/>
              </a:buClr>
              <a:buSzPct val="110000"/>
              <a:defRPr sz="3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914400"/>
            <a:ext cx="9144000" cy="45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724400" y="1371600"/>
            <a:ext cx="3977640" cy="5029200"/>
          </a:xfrm>
        </p:spPr>
        <p:txBody>
          <a:bodyPr/>
          <a:lstStyle>
            <a:lvl1pPr>
              <a:buClr>
                <a:schemeClr val="tx1"/>
              </a:buClr>
              <a:buSzPct val="110000"/>
              <a:defRPr sz="3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0" y="914400"/>
            <a:ext cx="9144000" cy="45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48600"/>
            <a:ext cx="7201000" cy="7201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71550" y="1268413"/>
            <a:ext cx="7200900" cy="51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971500" y="1784350"/>
            <a:ext cx="7201000" cy="4527960"/>
          </a:xfrm>
        </p:spPr>
        <p:txBody>
          <a:bodyPr/>
          <a:lstStyle>
            <a:lvl1pPr marL="228600" indent="-228600">
              <a:buFont typeface="Arial" pitchFamily="34" charset="0"/>
              <a:buChar char="•"/>
              <a:defRPr sz="2200"/>
            </a:lvl1pPr>
            <a:lvl2pPr marL="457200" indent="-228600">
              <a:defRPr sz="1800"/>
            </a:lvl2pPr>
            <a:lvl3pPr marL="804863" indent="-228600"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959" y="6636774"/>
            <a:ext cx="2913017" cy="221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/>
              <a:t>Proprietary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690" y="6636774"/>
            <a:ext cx="432309" cy="221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AFF581-95E5-4444-B9D2-C73693C089B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83151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65" r:id="rId3"/>
    <p:sldLayoutId id="2147483670" r:id="rId4"/>
    <p:sldLayoutId id="2147483666" r:id="rId5"/>
    <p:sldLayoutId id="2147483667" r:id="rId6"/>
    <p:sldLayoutId id="2147483668" r:id="rId7"/>
    <p:sldLayoutId id="2147483671" r:id="rId8"/>
    <p:sldLayoutId id="2147483674" r:id="rId9"/>
    <p:sldLayoutId id="2147483675" r:id="rId10"/>
    <p:sldLayoutId id="2147483676" r:id="rId11"/>
    <p:sldLayoutId id="2147483677" r:id="rId12"/>
    <p:sldLayoutId id="2147483679" r:id="rId13"/>
    <p:sldLayoutId id="2147483682" r:id="rId14"/>
    <p:sldLayoutId id="2147483683" r:id="rId15"/>
    <p:sldLayoutId id="214748368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taras.sandulak@fortisbc.com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048000" y="2286000"/>
            <a:ext cx="60960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362200"/>
            <a:ext cx="6096000" cy="2133600"/>
          </a:xfrm>
        </p:spPr>
        <p:txBody>
          <a:bodyPr/>
          <a:lstStyle/>
          <a:p>
            <a:pPr algn="l"/>
            <a:r>
              <a:rPr lang="en-US" b="1" dirty="0"/>
              <a:t>Emergency Response </a:t>
            </a:r>
            <a:r>
              <a:rPr lang="en-US" b="1" dirty="0" err="1"/>
              <a:t>PlanNING</a:t>
            </a:r>
            <a:r>
              <a:rPr lang="en-US" b="1" dirty="0"/>
              <a:t> </a:t>
            </a:r>
            <a:r>
              <a:rPr lang="en-US" sz="1800" b="1" dirty="0"/>
              <a:t>for Pressure control Stations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858000" cy="1371600"/>
          </a:xfrm>
        </p:spPr>
        <p:txBody>
          <a:bodyPr>
            <a:normAutofit/>
          </a:bodyPr>
          <a:lstStyle/>
          <a:p>
            <a:r>
              <a:rPr lang="en-US" dirty="0"/>
              <a:t>T.M. (Taras) Sandulak, </a:t>
            </a:r>
            <a:r>
              <a:rPr lang="en-US" sz="1600" i="1" dirty="0"/>
              <a:t>CD, MA (DEM), NCSO</a:t>
            </a:r>
          </a:p>
          <a:p>
            <a:r>
              <a:rPr lang="en-US" sz="1200" dirty="0"/>
              <a:t>Manager, Emergency and Business Continuity Programs</a:t>
            </a:r>
          </a:p>
          <a:p>
            <a:r>
              <a:rPr lang="en-US" sz="1200" dirty="0">
                <a:solidFill>
                  <a:srgbClr val="FFC000"/>
                </a:solidFill>
              </a:rPr>
              <a:t>taras.sandulak@fortisbc.com</a:t>
            </a:r>
          </a:p>
          <a:p>
            <a:r>
              <a:rPr lang="en-US" sz="1200" dirty="0">
                <a:solidFill>
                  <a:srgbClr val="FFC000"/>
                </a:solidFill>
              </a:rPr>
              <a:t>604-813-9009 (Mobile)</a:t>
            </a:r>
          </a:p>
          <a:p>
            <a:r>
              <a:rPr lang="en-US" sz="1200" dirty="0">
                <a:solidFill>
                  <a:srgbClr val="FFC000"/>
                </a:solidFill>
              </a:rPr>
              <a:t>604-676-7013 (Office)</a:t>
            </a:r>
          </a:p>
          <a:p>
            <a:endParaRPr lang="en-US" sz="1200" dirty="0"/>
          </a:p>
        </p:txBody>
      </p:sp>
      <p:pic>
        <p:nvPicPr>
          <p:cNvPr id="2051" name="Picture 3" descr="C:\Users\Tsandula\Desktop\Images\RockC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4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DA0EC5B4-D919-40B6-A4EE-30A1E4690579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5" name="Picture 2" descr="C:\Users\Tsandula\Desktop\Images\dsc_5972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403601" cy="22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sandula\Desktop\Images\RockCreek_FBC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937072"/>
            <a:ext cx="3429000" cy="22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9" y="5162914"/>
            <a:ext cx="2560320" cy="169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611946"/>
            <a:ext cx="5092700" cy="3395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3" y="3086376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743"/>
            <a:ext cx="4075790" cy="22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Proprietary and Confidential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FF581-95E5-4444-B9D2-C73693C089B9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5056"/>
            <a:ext cx="428625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53747"/>
            <a:ext cx="3691128" cy="1252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95850" y="548600"/>
            <a:ext cx="4705250" cy="1748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T.M. Sandulak</a:t>
            </a:r>
          </a:p>
          <a:p>
            <a:r>
              <a:rPr lang="en-US" dirty="0"/>
              <a:t>Manager, Emergency and Business Continuity </a:t>
            </a:r>
          </a:p>
          <a:p>
            <a:r>
              <a:rPr lang="en-US" dirty="0">
                <a:solidFill>
                  <a:srgbClr val="FF0000"/>
                </a:solidFill>
                <a:hlinkClick r:id="rId6"/>
              </a:rPr>
              <a:t>taras.sandulak@fortisbc.com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604-576-7013 Office</a:t>
            </a:r>
          </a:p>
          <a:p>
            <a:r>
              <a:rPr lang="en-US" dirty="0">
                <a:solidFill>
                  <a:srgbClr val="FF0000"/>
                </a:solidFill>
              </a:rPr>
              <a:t>604-813-9009 Mobile</a:t>
            </a:r>
          </a:p>
        </p:txBody>
      </p:sp>
    </p:spTree>
    <p:extLst>
      <p:ext uri="{BB962C8B-B14F-4D97-AF65-F5344CB8AC3E}">
        <p14:creationId xmlns:p14="http://schemas.microsoft.com/office/powerpoint/2010/main" val="5578722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 &amp; Background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1472" y="2286000"/>
            <a:ext cx="8001055" cy="21013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Masters in Disaster &amp; Emergency Management, Royal Roads Univ.</a:t>
            </a:r>
          </a:p>
          <a:p>
            <a:pPr algn="ctr"/>
            <a:r>
              <a:rPr lang="en-US" sz="1600" i="1" dirty="0"/>
              <a:t>Professional Firefighter NFPA 1001 Level II</a:t>
            </a:r>
          </a:p>
          <a:p>
            <a:pPr algn="ctr"/>
            <a:r>
              <a:rPr lang="en-US" sz="1600" dirty="0"/>
              <a:t>Hazmat Operations NFPA 472 Level II</a:t>
            </a:r>
          </a:p>
          <a:p>
            <a:pPr algn="ctr"/>
            <a:r>
              <a:rPr lang="en-US" sz="1600" i="1" dirty="0"/>
              <a:t>Rescue Technician NFPA 1006 Level II</a:t>
            </a:r>
          </a:p>
          <a:p>
            <a:pPr algn="ctr"/>
            <a:r>
              <a:rPr lang="en-US" sz="1600" dirty="0"/>
              <a:t>Incident Command System 400</a:t>
            </a:r>
          </a:p>
          <a:p>
            <a:pPr algn="ctr"/>
            <a:r>
              <a:rPr lang="en-US" sz="1600" i="1" dirty="0"/>
              <a:t>Canadian Army, Infantry (NCO &amp; Officer), 24 years</a:t>
            </a:r>
          </a:p>
          <a:p>
            <a:pPr algn="ctr"/>
            <a:r>
              <a:rPr lang="en-US" sz="1600" dirty="0"/>
              <a:t>National Construction Safety Officer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9561" y="1220568"/>
            <a:ext cx="497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/>
              <a:t>T.M. Sandulak, </a:t>
            </a:r>
            <a:r>
              <a:rPr lang="en-US" sz="1200" i="1" u="sng" dirty="0"/>
              <a:t>CD, MA, NCSO</a:t>
            </a:r>
          </a:p>
          <a:p>
            <a:pPr algn="ctr"/>
            <a:r>
              <a:rPr lang="en-US" sz="1200" i="1" dirty="0">
                <a:solidFill>
                  <a:srgbClr val="FF0000"/>
                </a:solidFill>
              </a:rPr>
              <a:t>Manager, Emergency Management &amp; Business Continuity Programs, FortisBC</a:t>
            </a:r>
          </a:p>
        </p:txBody>
      </p:sp>
    </p:spTree>
    <p:extLst>
      <p:ext uri="{BB962C8B-B14F-4D97-AF65-F5344CB8AC3E}">
        <p14:creationId xmlns:p14="http://schemas.microsoft.com/office/powerpoint/2010/main" val="393259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B9350-20C4-4AA0-AFF7-83B24685D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All-Hazards Approach</a:t>
            </a:r>
          </a:p>
          <a:p>
            <a:r>
              <a:rPr lang="en-US" sz="1400" dirty="0"/>
              <a:t>Integrated approach to Emerg Planning that focuses on capacities and capabilities that are critical to preparedness for a full spectrum of emergencies or disasters regardless of origin or mechanism</a:t>
            </a:r>
          </a:p>
          <a:p>
            <a:r>
              <a:rPr lang="en-US" sz="2000" dirty="0"/>
              <a:t>Emergency Response Plan</a:t>
            </a:r>
          </a:p>
          <a:p>
            <a:r>
              <a:rPr lang="en-US" sz="1400" dirty="0"/>
              <a:t>Written </a:t>
            </a:r>
            <a:r>
              <a:rPr lang="en-US" sz="1400" u="sng" dirty="0"/>
              <a:t>framework</a:t>
            </a:r>
            <a:r>
              <a:rPr lang="en-US" sz="1400" dirty="0"/>
              <a:t> on how to respond to any situation – with some specific actions to take (wildfire, flooding, earthquake etc.)</a:t>
            </a:r>
          </a:p>
          <a:p>
            <a:r>
              <a:rPr lang="en-US" sz="2000" dirty="0"/>
              <a:t>Emergency Procedures</a:t>
            </a:r>
          </a:p>
          <a:p>
            <a:r>
              <a:rPr lang="en-US" sz="1400" dirty="0"/>
              <a:t>What buttons to push, what levers to pull, what valves to spin and when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8" name="Picture Placeholder 7" descr="A picture containing outdoor, way, road, shore&#10;&#10;Description automatically generated">
            <a:extLst>
              <a:ext uri="{FF2B5EF4-FFF2-40B4-BE49-F238E27FC236}">
                <a16:creationId xmlns:a16="http://schemas.microsoft.com/office/drawing/2014/main" id="{71546C5A-2B43-4DBA-8A0A-8D45F16AF6B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3" r="2774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2FB1C-C94C-42FF-91BF-41E1DE095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Highway 1 at Sumas Exit (Nov 2021)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167567-3069-452B-B1EB-E71F8B9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005"/>
            <a:ext cx="8229600" cy="1143000"/>
          </a:xfrm>
        </p:spPr>
        <p:txBody>
          <a:bodyPr/>
          <a:lstStyle/>
          <a:p>
            <a:r>
              <a:rPr lang="en-US" dirty="0"/>
              <a:t>Some Definitions</a:t>
            </a:r>
          </a:p>
        </p:txBody>
      </p:sp>
    </p:spTree>
    <p:extLst>
      <p:ext uri="{BB962C8B-B14F-4D97-AF65-F5344CB8AC3E}">
        <p14:creationId xmlns:p14="http://schemas.microsoft.com/office/powerpoint/2010/main" val="79623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15240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169863" indent="-169863" algn="l" defTabSz="457200" rtl="0" eaLnBrk="1" fontAlgn="base" hangingPunct="1">
              <a:spcBef>
                <a:spcPts val="500"/>
              </a:spcBef>
              <a:spcAft>
                <a:spcPct val="0"/>
              </a:spcAft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69863" indent="-169863" algn="l" defTabSz="457200" rtl="0" eaLnBrk="1" fontAlgn="base" hangingPunct="1">
              <a:spcBef>
                <a:spcPts val="5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69863" indent="-169863" algn="l" defTabSz="457200" rtl="0" eaLnBrk="1" fontAlgn="base" hangingPunct="1">
              <a:spcBef>
                <a:spcPts val="500"/>
              </a:spcBef>
              <a:spcAft>
                <a:spcPct val="0"/>
              </a:spcAft>
              <a:buSzPct val="80000"/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9863" indent="-169863" algn="l" defTabSz="457200" rtl="0" eaLnBrk="1" fontAlgn="base" hangingPunct="1">
              <a:spcBef>
                <a:spcPts val="5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69863" indent="-169863" algn="l" defTabSz="457200" rtl="0" eaLnBrk="1" fontAlgn="base" hangingPunct="1">
              <a:spcBef>
                <a:spcPts val="5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   </a:t>
            </a:r>
            <a:r>
              <a:rPr lang="en-US" sz="1100" b="1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eople</a:t>
            </a:r>
            <a:endParaRPr lang="en-US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r>
              <a:rPr lang="en-US" sz="2200" dirty="0">
                <a:latin typeface="Trebuchet MS" panose="020B0603020202020204" pitchFamily="34" charset="0"/>
              </a:rPr>
              <a:t>Responder and public safety</a:t>
            </a:r>
          </a:p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   </a:t>
            </a:r>
            <a:r>
              <a:rPr lang="en-US" sz="1100" b="1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nvironment</a:t>
            </a:r>
            <a:endParaRPr lang="en-US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r>
              <a:rPr lang="en-US" sz="2200" dirty="0">
                <a:latin typeface="Trebuchet MS" panose="020B0603020202020204" pitchFamily="34" charset="0"/>
              </a:rPr>
              <a:t>Minimize damage to environment</a:t>
            </a:r>
          </a:p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   </a:t>
            </a:r>
            <a:r>
              <a:rPr lang="en-US" sz="1800" b="1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ssets</a:t>
            </a:r>
            <a:endParaRPr lang="en-US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r>
              <a:rPr lang="en-US" sz="2200" dirty="0">
                <a:latin typeface="Trebuchet MS" panose="020B0603020202020204" pitchFamily="34" charset="0"/>
              </a:rPr>
              <a:t>Minimize damage to property</a:t>
            </a:r>
          </a:p>
          <a:p>
            <a:pPr marL="685800" lvl="2" indent="-228600">
              <a:buClr>
                <a:schemeClr val="accent2"/>
              </a:buClr>
            </a:pPr>
            <a:r>
              <a:rPr lang="en-US" sz="2200" dirty="0">
                <a:latin typeface="Trebuchet MS" panose="020B0603020202020204" pitchFamily="34" charset="0"/>
              </a:rPr>
              <a:t>Make systems safe for continued operation</a:t>
            </a:r>
          </a:p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   </a:t>
            </a:r>
            <a:r>
              <a:rPr lang="en-US" sz="1800" b="1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estoration</a:t>
            </a:r>
            <a:endParaRPr lang="en-US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r>
              <a:rPr lang="en-US" sz="2200" dirty="0">
                <a:latin typeface="Trebuchet MS" panose="020B0603020202020204" pitchFamily="34" charset="0"/>
              </a:rPr>
              <a:t>Services to customers</a:t>
            </a:r>
          </a:p>
          <a:p>
            <a:pPr marL="685800" lvl="2" indent="-228600">
              <a:buClr>
                <a:schemeClr val="accent2"/>
              </a:buClr>
            </a:pPr>
            <a:r>
              <a:rPr lang="en-US" sz="2200" dirty="0">
                <a:latin typeface="Trebuchet MS" panose="020B0603020202020204" pitchFamily="34" charset="0"/>
              </a:rPr>
              <a:t>Business functions</a:t>
            </a:r>
          </a:p>
          <a:p>
            <a:pPr marL="0" indent="0">
              <a:buFont typeface="Arial" charset="0"/>
              <a:buNone/>
            </a:pPr>
            <a:endParaRPr lang="en-US" sz="1100" dirty="0">
              <a:latin typeface="Trebuchet MS" panose="020B0603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1504" cy="768096"/>
          </a:xfrm>
        </p:spPr>
        <p:txBody>
          <a:bodyPr/>
          <a:lstStyle/>
          <a:p>
            <a:r>
              <a:rPr lang="en-US" dirty="0"/>
              <a:t>FortisBC Response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010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P</a:t>
            </a:r>
            <a:r>
              <a:rPr lang="en-US" dirty="0">
                <a:latin typeface="Trebuchet MS" panose="020B0603020202020204" pitchFamily="34" charset="0"/>
              </a:rPr>
              <a:t>  </a:t>
            </a:r>
          </a:p>
          <a:p>
            <a:pPr marL="685800" lvl="2" indent="-228600">
              <a:buClr>
                <a:schemeClr val="accent2"/>
              </a:buClr>
            </a:pPr>
            <a:endParaRPr lang="en-US" sz="26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E</a:t>
            </a:r>
            <a:endParaRPr lang="en-US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A</a:t>
            </a:r>
            <a:endParaRPr lang="en-US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endParaRPr lang="en-US" sz="2800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endParaRPr lang="en-US" sz="19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Trebuchet MS" panose="020B0603020202020204" pitchFamily="34" charset="0"/>
              </a:rPr>
              <a:t>R</a:t>
            </a:r>
            <a:endParaRPr lang="en-US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 marL="685800" lvl="2" indent="-228600">
              <a:buClr>
                <a:schemeClr val="accent2"/>
              </a:buClr>
            </a:pPr>
            <a:endParaRPr lang="en-US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11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  </a:t>
            </a:r>
          </a:p>
        </p:txBody>
      </p:sp>
      <p:pic>
        <p:nvPicPr>
          <p:cNvPr id="5" name="Picture 4" descr="A picture containing tree, nature, night sky&#10;&#10;Description automatically generated">
            <a:extLst>
              <a:ext uri="{FF2B5EF4-FFF2-40B4-BE49-F238E27FC236}">
                <a16:creationId xmlns:a16="http://schemas.microsoft.com/office/drawing/2014/main" id="{C55DA7CE-C217-463A-A2C1-A17D2D736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51" y="1447100"/>
            <a:ext cx="3887249" cy="25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0"/>
            <a:ext cx="6542425" cy="63653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4721" y="596120"/>
            <a:ext cx="4572000" cy="7104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dirty="0"/>
              <a:t>Exercise program &amp; reports</a:t>
            </a:r>
          </a:p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dirty="0"/>
              <a:t>Proactive measures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388778"/>
            <a:ext cx="4572000" cy="10515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dirty="0"/>
              <a:t>Training</a:t>
            </a:r>
          </a:p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dirty="0"/>
              <a:t>Emergency Response Plans</a:t>
            </a:r>
          </a:p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dirty="0"/>
              <a:t>Exercises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3909" y="5632938"/>
            <a:ext cx="441498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sz="1400" dirty="0"/>
              <a:t>Incident Command System (ICS)</a:t>
            </a:r>
          </a:p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sz="1400" dirty="0"/>
              <a:t>Rehearsed coordination with external agencies</a:t>
            </a:r>
          </a:p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sz="1400" dirty="0"/>
              <a:t>Emergency Response Plans</a:t>
            </a:r>
          </a:p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sz="1400" dirty="0"/>
              <a:t>Forward Planning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4721" y="4989274"/>
            <a:ext cx="4572000" cy="7104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dirty="0"/>
              <a:t>Re-establish operations</a:t>
            </a:r>
          </a:p>
          <a:p>
            <a:pPr>
              <a:spcAft>
                <a:spcPts val="500"/>
              </a:spcAft>
              <a:buBlip>
                <a:blip r:embed="rId4"/>
              </a:buBlip>
            </a:pPr>
            <a:r>
              <a:rPr lang="en-US" dirty="0"/>
              <a:t>Business Continuity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35200" y="1306571"/>
            <a:ext cx="495300" cy="170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137400" y="1554097"/>
            <a:ext cx="508000" cy="348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743700" y="5232400"/>
            <a:ext cx="4953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475509" y="4495800"/>
            <a:ext cx="985212" cy="33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6528611"/>
            <a:ext cx="2454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*Image modified from Public Safety Canada</a:t>
            </a:r>
          </a:p>
        </p:txBody>
      </p:sp>
    </p:spTree>
    <p:extLst>
      <p:ext uri="{BB962C8B-B14F-4D97-AF65-F5344CB8AC3E}">
        <p14:creationId xmlns:p14="http://schemas.microsoft.com/office/powerpoint/2010/main" val="325000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E87A-709A-4022-8D06-48FB41B1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Components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19EDC108-389D-4202-97AE-B08314809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0" y="1371600"/>
            <a:ext cx="3646670" cy="5029200"/>
          </a:xfr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7FF4D203-9EE6-48E8-94F7-1E5F84A4134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2" y="1371600"/>
            <a:ext cx="3702891" cy="5029200"/>
          </a:xfrm>
        </p:spPr>
      </p:pic>
    </p:spTree>
    <p:extLst>
      <p:ext uri="{BB962C8B-B14F-4D97-AF65-F5344CB8AC3E}">
        <p14:creationId xmlns:p14="http://schemas.microsoft.com/office/powerpoint/2010/main" val="358478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8E91-FB94-4B25-AE8F-E8A9F205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Components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01FD-AE48-4B7B-96D0-45D44FB0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371600"/>
            <a:ext cx="3389376" cy="5029200"/>
          </a:xfrm>
        </p:spPr>
        <p:txBody>
          <a:bodyPr>
            <a:normAutofit/>
          </a:bodyPr>
          <a:lstStyle/>
          <a:p>
            <a:r>
              <a:rPr lang="en-US" sz="2400" dirty="0"/>
              <a:t>No exhaustive detail</a:t>
            </a:r>
          </a:p>
          <a:p>
            <a:r>
              <a:rPr lang="en-US" sz="2400" dirty="0"/>
              <a:t>Simple, thin, easy to maintain familiarity</a:t>
            </a:r>
          </a:p>
          <a:p>
            <a:r>
              <a:rPr lang="en-US" sz="2400" dirty="0"/>
              <a:t>Offers suggestions vs “thou shalt do” – unless that’s required</a:t>
            </a:r>
          </a:p>
          <a:p>
            <a:r>
              <a:rPr lang="en-US" sz="2400" dirty="0"/>
              <a:t>Relies on experience and ground truth for flexibility</a:t>
            </a:r>
          </a:p>
        </p:txBody>
      </p:sp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E647A6B9-DB30-4B6E-A7D2-D528F1DA50B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275903"/>
            <a:ext cx="4386268" cy="5124897"/>
          </a:xfrm>
        </p:spPr>
      </p:pic>
    </p:spTree>
    <p:extLst>
      <p:ext uri="{BB962C8B-B14F-4D97-AF65-F5344CB8AC3E}">
        <p14:creationId xmlns:p14="http://schemas.microsoft.com/office/powerpoint/2010/main" val="219793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FortisBC’s Emergency Management Snapshot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81553"/>
            <a:ext cx="2670105" cy="252544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219200"/>
            <a:ext cx="7543800" cy="5562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/>
              <a:t>34 Regulated Plans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FortisBC Emergency Program – Public facing website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FortisBC Corporate Emergency Response Plan (CERP)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Plans aligned with the CERP for consistency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dirty="0"/>
              <a:t>Plans updated annually or IAW regulations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/>
              <a:t>Emergency exercises (must test the plans!)</a:t>
            </a:r>
            <a:endParaRPr lang="en-US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/>
              <a:t>2021 - 32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/>
              <a:t>2020 – 23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/>
              <a:t>2019 – 20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/>
              <a:t>2018 – 20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/>
              <a:t>2017 – 21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/>
              <a:t>2016 - 20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/>
              <a:t>8 Regulators: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b="1" dirty="0"/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Transport Canada (TDG/ERAP)</a:t>
            </a:r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National Energy Board</a:t>
            </a:r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Environment Canada E2</a:t>
            </a:r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BC Oil &amp; Gas Commission</a:t>
            </a:r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MRS (BCUC)</a:t>
            </a:r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Dam Safety </a:t>
            </a:r>
            <a:r>
              <a:rPr lang="en-US" altLang="en-US" sz="5600" dirty="0" err="1"/>
              <a:t>Regs</a:t>
            </a:r>
            <a:endParaRPr lang="en-US" altLang="en-US" sz="5600" dirty="0"/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Hazardous Waste </a:t>
            </a:r>
            <a:r>
              <a:rPr lang="en-US" altLang="en-US" sz="5600" dirty="0" err="1"/>
              <a:t>Regs</a:t>
            </a:r>
            <a:endParaRPr lang="en-US" altLang="en-US" sz="5600" dirty="0"/>
          </a:p>
          <a:p>
            <a:pPr marL="173336" indent="-17333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5600" dirty="0"/>
              <a:t> BC Ministry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8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A589-8F3D-4516-9094-B050F283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4A95-F2C9-49BB-A6F0-104320080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an ERP?</a:t>
            </a:r>
          </a:p>
          <a:p>
            <a:pPr lvl="1"/>
            <a:r>
              <a:rPr lang="en-US" dirty="0"/>
              <a:t>If yes – is it effective?</a:t>
            </a:r>
          </a:p>
          <a:p>
            <a:pPr lvl="1"/>
            <a:r>
              <a:rPr lang="en-US" dirty="0"/>
              <a:t>If no – why not?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39346-A0FD-476F-8CAE-747388CAE8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What are your assessed risks to your pressure regulator stations?</a:t>
            </a:r>
          </a:p>
          <a:p>
            <a:r>
              <a:rPr lang="en-US" dirty="0"/>
              <a:t>How do you map your ERP to the hazards/risks you’ve identified? </a:t>
            </a:r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EA6494AF-A5E4-478F-BDB7-BDF267672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92880"/>
            <a:ext cx="1917289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23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3140"/>
  <p:tag name="ENGAGE_INTERACTION_GUID_1" val="ae51852f-099b-476d-8d5b-c74ef0f9f80a"/>
  <p:tag name="0" val="1"/>
  <p:tag name="ENGAGE_INTERACTION_GUID_2" val="7c4496fc-3ba9-4413-9025-4ca925b40de9"/>
  <p:tag name="PRESENTER_PREVIEW_MODE_REFRESH" val="0"/>
  <p:tag name="PRESENTATION_PLAYLIST_COUNT" val="0"/>
  <p:tag name="PRESENTATION_PRESENTER_SLIDE_LEVEL" val="0"/>
  <p:tag name="ENGAGE_TAB_COUNT" val="2"/>
  <p:tag name="ARTICULATE_AUDIO_TEMP" val="C:\Users\lhemeon\AppData\Local\Temp\articulate\presenter\ae\audio\20100919144714\"/>
  <p:tag name="ARTICULATE_REFERENCE_COUNT" val="10"/>
  <p:tag name="ARTICULATE_REFERENCE_TYPE_1" val="0"/>
  <p:tag name="ARTICULATE_REFERENCE_TITLE_1" val="Code of Business Conduct"/>
  <p:tag name="ARTICULATE_REFERENCE_1" val="http://standards.terasen.com/stnds/CORP-01-04.htm"/>
  <p:tag name="ARTICULATE_REFERENCE_TYPE_2" val="0"/>
  <p:tag name="ARTICULATE_REFERENCE_TITLE_2" val="Code of Conduct and Transfer Pricing Policy Related To NRBs"/>
  <p:tag name="ARTICULATE_REFERENCE_2" val="http://standards.terasen.com/stnds/corp-01-02.htm"/>
  <p:tag name="ARTICULATE_REFERENCE_TYPE_3" val="0"/>
  <p:tag name="ARTICULATE_REFERENCE_TITLE_3" val="Employee Privacy Policy"/>
  <p:tag name="ARTICULATE_REFERENCE_3" val="http://standards.terasen.com/stnds/corp-02-03.htm"/>
  <p:tag name="ARTICULATE_REFERENCE_TYPE_4" val="0"/>
  <p:tag name="ARTICULATE_REFERENCE_TITLE_4" val="Human Resources Policies and Guidelines"/>
  <p:tag name="ARTICULATE_REFERENCE_4" val="http://standards.terasen.com/stnds/HMR-01-08.htm"/>
  <p:tag name="ARTICULATE_REFERENCE_TYPE_5" val="0"/>
  <p:tag name="ARTICULATE_REFERENCE_TITLE_5" val="Media Relations Policy"/>
  <p:tag name="ARTICULATE_REFERENCE_5" val="http://standards.terasen.com/stnds/HMR-01-08.htm"/>
  <p:tag name="ARTICULATE_REFERENCE_TYPE_6" val="0"/>
  <p:tag name="ARTICULATE_REFERENCE_TITLE_6" val="Personal Use of Terasen Gas Property"/>
  <p:tag name="ARTICULATE_REFERENCE_6" val="http://standards.terasen.com/stnds/ADM-01-04.htm"/>
  <p:tag name="ARTICULATE_REFERENCE_TYPE_7" val="0"/>
  <p:tag name="ARTICULATE_REFERENCE_TITLE_7" val="Use of Terasen Gas Information Technology Assets Policy"/>
  <p:tag name="ARTICULATE_REFERENCE_7" val="http://standards.terasen.com/stnds/ITS-01-01.htm"/>
  <p:tag name="ARTICULATE_REFERENCE_TYPE_8" val="0"/>
  <p:tag name="ARTICULATE_REFERENCE_TITLE_8" val="Customer Privacy Policy"/>
  <p:tag name="ARTICULATE_REFERENCE_8" val="http://standards.terasen.com/stnds/CORP-02-04.htm"/>
  <p:tag name="ARTICULATE_REFERENCE_TYPE_9" val="0"/>
  <p:tag name="ARTICULATE_REFERENCE_TITLE_9" val="Confidentiality Policy"/>
  <p:tag name="ARTICULATE_REFERENCE_9" val="http://standards.terasen.com/stnds/HMR-02-01.htm"/>
  <p:tag name="ARTICULATE_REFERENCE_TYPE_10" val="1"/>
  <p:tag name="ARTICULATE_REFERENCE_TITLE_10" val="Course Review PDF"/>
  <p:tag name="ARTICULATE_REFERENCE_10" val="C:\Users\lhemeon\Documents\eLearning_Courses\Code Of Business Conduct\Assets\docs\codeofbusinessconduct_pdf.pdf"/>
  <p:tag name="LMS_COMPLETION_TITLE" val="Code of Business Conduct"/>
  <p:tag name="LMS_COMPLETION_ID" val="Code_of_Business_Conduct"/>
  <p:tag name="LMS_COMPLETION_DESC" val="This eLearning course is designed to provide an overview of the Code of Business Conduct policy."/>
  <p:tag name="LMS_COMPLETION_VERSION" val="1.0"/>
  <p:tag name="LMS_COMPLETION_DURATION" val="00:30:00"/>
  <p:tag name="LMS_COMPLETION_SCO_TITLE" val="Code of Business Conduct"/>
  <p:tag name="LMS_COMPLETION_SCO_ID" val="Code_of_Business_Conduct"/>
  <p:tag name="LMS_COMPLETION_EDITION" val="1"/>
  <p:tag name="LMS_COMPLETION_INTERACTION" val="340"/>
  <p:tag name="LMS_COMPLETION_THRESHOLD" val="100"/>
  <p:tag name="LMS_COMPLETION_METHOD" val="QUIZ"/>
  <p:tag name="LMS_COMPLETION_TARGET" val="0a41e51a-2b18-4592-9895-8b3c3db56c73"/>
  <p:tag name="LMS_COMPLETION_TARGET_ID" val="340"/>
  <p:tag name="LMS_COMPLETION_TARGET_INDEX" val="50"/>
  <p:tag name="LMS_QUIZ_INSERT" val="1"/>
  <p:tag name="LMS_REPORTING" val="2"/>
  <p:tag name="LMS_DATA_SCORM" val="Yes"/>
  <p:tag name="PUBLISH_TITLE" val="Code of Business Conduct"/>
  <p:tag name="ARTICULATE_PUBLISH_PATH" val="C:\Users\lhemeon\Documents\eLearning_Courses\Code Of Business Conduct\Publish\Web"/>
  <p:tag name="ARTICULATE_LOGO" val="Terasen-Gas.jpg"/>
  <p:tag name="ARTICULATE_PRESENTER" val="(None selected)"/>
  <p:tag name="ARTICULATE_PRESENTER_GUID" val="9869030842"/>
  <p:tag name="ARTICULATE_LMS" val="1"/>
  <p:tag name="LAUNCHINNEWWINDOW" val="0"/>
  <p:tag name="LASTPUBLISHED" val="C:\Users\lhemeon\Documents\eLearning_Courses\Code Of Business Conduct\Publish\Web\Code of Business Conduct\player.html"/>
  <p:tag name="ENGAGE_INTERACTION_TITLE_1" val="Attachments &amp; Resources"/>
  <p:tag name="ENGAGE_INTERACTION_FILENAME_1" val="C:\Users\lhemeon\Documents\eLearning_Courses\Code Of Business Conduct\Engage\COBC_Attachments1.intr"/>
  <p:tag name="ENGAGE_INTERACTION_PAUSE_1" val="1"/>
  <p:tag name="ENGAGE_INTERACTION_ID_1" val="a9eaf"/>
  <p:tag name="ENGAGE_INTERACTION_TABNAME_1" val="ADDITIONAL RESOURCES"/>
  <p:tag name="ENGAGE_LAST_MODIFY_DATE_1" val="40440.6444907407"/>
  <p:tag name="AQP_PASS_ACTION_1" val="0"/>
  <p:tag name="AQP_FAIL_ACTION_1" val="0"/>
  <p:tag name="AQP_PASS_SCORE_1" val="0"/>
  <p:tag name="AQP_TRAP_1" val="0"/>
  <p:tag name="AQP_ATTEMPTS_1" val="0"/>
  <p:tag name="ENGAGE_INTERACTION_TITLE_2" val="Glossary"/>
  <p:tag name="ENGAGE_INTERACTION_FILENAME_2" val="C:\Users\lhemeon\Documents\My Articulate Projects\Code Of Business Conduct\Engage\Glossary.intr"/>
  <p:tag name="ENGAGE_INTERACTION_PAUSE_2" val="1"/>
  <p:tag name="ENGAGE_INTERACTION_ID_2" val="acda7"/>
  <p:tag name="ENGAGE_INTERACTION_TABNAME_2" val="GLOSSARY"/>
  <p:tag name="ENGAGE_LAST_MODIFY_DATE_2" val="40322.7791898148"/>
  <p:tag name="AQP_PASS_ACTION_2" val="0"/>
  <p:tag name="AQP_FAIL_ACTION_2" val="0"/>
  <p:tag name="AQP_PASS_SCORE_2" val="0"/>
  <p:tag name="AQP_TRAP_2" val="0"/>
  <p:tag name="AQP_ATTEMPTS_2" val="0"/>
  <p:tag name="ARTICULATE_PRESENTER_VERSION" val="6"/>
  <p:tag name="PLAYERLOGOHEIGHT" val="86"/>
  <p:tag name="PLAYERLOGOWIDTH" val="244"/>
  <p:tag name="LMS_PUBLISH" val="No"/>
  <p:tag name="ARTICULATE_TEMPLATE_GUID" val="1a000000-6000-0000-b000-000000000001"/>
  <p:tag name="ARTICULATE_TEMPLATE" val="Corporate Communications"/>
  <p:tag name="PRESENTER_PREVIEW_START" val="50"/>
  <p:tag name="PRESENTER_PREVIEW_END" val="53"/>
  <p:tag name="PRESENTER_PREVIEW_MODE" val="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wjohnsto\AppData\Local\Temp\articulate\presenter\imgtemp\Uv7phCpC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wjohnsto\AppData\Local\Temp\articulate\presenter\imgtemp\qZf0kCyg_files\slide0001_image001.jpg"/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wjohnsto\AppData\Local\Temp\articulate\presenter\imgtemp\qZf0kCyg_files\slide0001_image001.jpg"/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wjohnsto\AppData\Local\Temp\articulate\presenter\imgtemp\qZf0kCyg_files\slide0001_image001.jpg"/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Users\wjohnsto\AppData\Local\Temp\articulate\presenter\imgtemp\qZf0kCyg_files\slide0001_image001.jpg"/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745d085-7e7c-4097-9a15-c8013e5ac990"/>
  <p:tag name="AUDIO_IMPORT" val="C:\Documents and Settings\Leah\My Documents\My Dropbox\Terasen\CodeOfBusinessConduct\Assets\Audio\slide1.wav"/>
  <p:tag name="AUDIO_ID" val="256"/>
  <p:tag name="ELAPSEDTIME" val="10.946"/>
  <p:tag name="ANNOTATION_COUNT" val="0"/>
  <p:tag name="ARTICULATE_SLIDE_PAUSE" val="0"/>
  <p:tag name="ARTICULATE_NAV_LEVEL" val="1"/>
  <p:tag name="ARTICULATE_PLAYLIST_ID" val="-1"/>
  <p:tag name="ARTICULATE_LOCK_SLIDE" val="0"/>
  <p:tag name="TIMELINE" val="3.90"/>
  <p:tag name="ARTICULATE_SLIDE_NAV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18.37504"/>
  <p:tag name="MARGIN_3" val="36.62504"/>
  <p:tag name="MARGIN_4" val="53.62504"/>
  <p:tag name="MARGIN_5" val="72"/>
  <p:tag name="FONT_SIZE" val="14"/>
</p:tagLst>
</file>

<file path=ppt/theme/theme1.xml><?xml version="1.0" encoding="utf-8"?>
<a:theme xmlns:a="http://schemas.openxmlformats.org/drawingml/2006/main" name="FortisBC">
  <a:themeElements>
    <a:clrScheme name="FortisBC">
      <a:dk1>
        <a:srgbClr val="003865"/>
      </a:dk1>
      <a:lt1>
        <a:srgbClr val="FFFFFF"/>
      </a:lt1>
      <a:dk2>
        <a:srgbClr val="000000"/>
      </a:dk2>
      <a:lt2>
        <a:srgbClr val="FFC72C"/>
      </a:lt2>
      <a:accent1>
        <a:srgbClr val="473729"/>
      </a:accent1>
      <a:accent2>
        <a:srgbClr val="7C2855"/>
      </a:accent2>
      <a:accent3>
        <a:srgbClr val="CF4520"/>
      </a:accent3>
      <a:accent4>
        <a:srgbClr val="00BCE2"/>
      </a:accent4>
      <a:accent5>
        <a:srgbClr val="B7BF10"/>
      </a:accent5>
      <a:accent6>
        <a:srgbClr val="F1EB9C"/>
      </a:accent6>
      <a:hlink>
        <a:srgbClr val="003865"/>
      </a:hlink>
      <a:folHlink>
        <a:srgbClr val="CF4520"/>
      </a:folHlink>
    </a:clrScheme>
    <a:fontScheme name="Arial/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89A4DDDEB154896D82D574AF5303D" ma:contentTypeVersion="0" ma:contentTypeDescription="Create a new document." ma:contentTypeScope="" ma:versionID="fe91215d128e9149332122fd7487df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230F2F-F851-4037-854D-C7C36A86AA8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591547-50B9-40C0-ADC6-C5603BCABA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E67A6-82DC-4760-AC2C-42B1BFFEF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32579</TotalTime>
  <Words>530</Words>
  <Application>Microsoft Office PowerPoint</Application>
  <PresentationFormat>On-screen Show (4:3)</PresentationFormat>
  <Paragraphs>123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FortisBC</vt:lpstr>
      <vt:lpstr>Emergency Response PlanNING for Pressure control Stations </vt:lpstr>
      <vt:lpstr>Bio &amp; Background</vt:lpstr>
      <vt:lpstr>Some Definitions</vt:lpstr>
      <vt:lpstr>FortisBC Response Priorities</vt:lpstr>
      <vt:lpstr>PowerPoint Presentation</vt:lpstr>
      <vt:lpstr>Plan Components</vt:lpstr>
      <vt:lpstr>Plan Components Cont’d</vt:lpstr>
      <vt:lpstr>FortisBC’s Emergency Management Snapshot</vt:lpstr>
      <vt:lpstr>Discussion </vt:lpstr>
      <vt:lpstr>PowerPoint Presentation</vt:lpstr>
      <vt:lpstr>Questions?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Sandulak, Taras</dc:creator>
  <cp:lastModifiedBy>Sandulak, Taras</cp:lastModifiedBy>
  <cp:revision>1395</cp:revision>
  <cp:lastPrinted>2014-02-06T17:15:46Z</cp:lastPrinted>
  <dcterms:created xsi:type="dcterms:W3CDTF">2010-03-14T21:53:40Z</dcterms:created>
  <dcterms:modified xsi:type="dcterms:W3CDTF">2022-07-10T23:27:01Z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BusinessCodeofConduct_03-2010</vt:lpwstr>
  </property>
  <property fmtid="{D5CDD505-2E9C-101B-9397-08002B2CF9AE}" pid="4" name="ArticulateGUID">
    <vt:lpwstr>053A4EF8-D021-46EF-8333-3B477EBFC6DD</vt:lpwstr>
  </property>
  <property fmtid="{D5CDD505-2E9C-101B-9397-08002B2CF9AE}" pid="5" name="ArticulateProjectFull">
    <vt:lpwstr>F:\FortisBC\Templates\FTF\CourseName-Presentation.ppta</vt:lpwstr>
  </property>
  <property fmtid="{D5CDD505-2E9C-101B-9397-08002B2CF9AE}" pid="6" name="ContentTypeId">
    <vt:lpwstr>0x010100AAA89A4DDDEB154896D82D574AF5303D</vt:lpwstr>
  </property>
</Properties>
</file>