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Lst>
  <p:notesMasterIdLst>
    <p:notesMasterId r:id="rId56"/>
  </p:notesMasterIdLst>
  <p:sldIdLst>
    <p:sldId id="257" r:id="rId2"/>
    <p:sldId id="288" r:id="rId3"/>
    <p:sldId id="259" r:id="rId4"/>
    <p:sldId id="300" r:id="rId5"/>
    <p:sldId id="308" r:id="rId6"/>
    <p:sldId id="309" r:id="rId7"/>
    <p:sldId id="310" r:id="rId8"/>
    <p:sldId id="260" r:id="rId9"/>
    <p:sldId id="261" r:id="rId10"/>
    <p:sldId id="262" r:id="rId11"/>
    <p:sldId id="286" r:id="rId12"/>
    <p:sldId id="263" r:id="rId13"/>
    <p:sldId id="264" r:id="rId14"/>
    <p:sldId id="266" r:id="rId15"/>
    <p:sldId id="283" r:id="rId16"/>
    <p:sldId id="284" r:id="rId17"/>
    <p:sldId id="285" r:id="rId18"/>
    <p:sldId id="265" r:id="rId19"/>
    <p:sldId id="303" r:id="rId20"/>
    <p:sldId id="304" r:id="rId21"/>
    <p:sldId id="267" r:id="rId22"/>
    <p:sldId id="301" r:id="rId23"/>
    <p:sldId id="268" r:id="rId24"/>
    <p:sldId id="269" r:id="rId25"/>
    <p:sldId id="270" r:id="rId26"/>
    <p:sldId id="271" r:id="rId27"/>
    <p:sldId id="272" r:id="rId28"/>
    <p:sldId id="275" r:id="rId29"/>
    <p:sldId id="287" r:id="rId30"/>
    <p:sldId id="274" r:id="rId31"/>
    <p:sldId id="276" r:id="rId32"/>
    <p:sldId id="277" r:id="rId33"/>
    <p:sldId id="279" r:id="rId34"/>
    <p:sldId id="289" r:id="rId35"/>
    <p:sldId id="290" r:id="rId36"/>
    <p:sldId id="291" r:id="rId37"/>
    <p:sldId id="292" r:id="rId38"/>
    <p:sldId id="293" r:id="rId39"/>
    <p:sldId id="278" r:id="rId40"/>
    <p:sldId id="311" r:id="rId41"/>
    <p:sldId id="313" r:id="rId42"/>
    <p:sldId id="312" r:id="rId43"/>
    <p:sldId id="298" r:id="rId44"/>
    <p:sldId id="299" r:id="rId45"/>
    <p:sldId id="294" r:id="rId46"/>
    <p:sldId id="295" r:id="rId47"/>
    <p:sldId id="280" r:id="rId48"/>
    <p:sldId id="305" r:id="rId49"/>
    <p:sldId id="306" r:id="rId50"/>
    <p:sldId id="296" r:id="rId51"/>
    <p:sldId id="297" r:id="rId52"/>
    <p:sldId id="281" r:id="rId53"/>
    <p:sldId id="282" r:id="rId54"/>
    <p:sldId id="30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272D8-2F75-4C71-BFF0-8D33F3265ED5}" v="3" dt="2022-07-14T05:15:24.4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75" autoAdjust="0"/>
    <p:restoredTop sz="94660"/>
  </p:normalViewPr>
  <p:slideViewPr>
    <p:cSldViewPr snapToGrid="0">
      <p:cViewPr>
        <p:scale>
          <a:sx n="63" d="100"/>
          <a:sy n="63" d="100"/>
        </p:scale>
        <p:origin x="4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ke Legittino" userId="84bc78c1-dbfb-4b7d-9118-3a92876496ca" providerId="ADAL" clId="{71A272D8-2F75-4C71-BFF0-8D33F3265ED5}"/>
    <pc:docChg chg="custSel modSld">
      <pc:chgData name="Mike Legittino" userId="84bc78c1-dbfb-4b7d-9118-3a92876496ca" providerId="ADAL" clId="{71A272D8-2F75-4C71-BFF0-8D33F3265ED5}" dt="2022-07-14T05:22:20.766" v="372" actId="20577"/>
      <pc:docMkLst>
        <pc:docMk/>
      </pc:docMkLst>
      <pc:sldChg chg="modSp mod">
        <pc:chgData name="Mike Legittino" userId="84bc78c1-dbfb-4b7d-9118-3a92876496ca" providerId="ADAL" clId="{71A272D8-2F75-4C71-BFF0-8D33F3265ED5}" dt="2022-07-14T05:00:32.481" v="183" actId="1076"/>
        <pc:sldMkLst>
          <pc:docMk/>
          <pc:sldMk cId="1448539373" sldId="263"/>
        </pc:sldMkLst>
        <pc:spChg chg="mod">
          <ac:chgData name="Mike Legittino" userId="84bc78c1-dbfb-4b7d-9118-3a92876496ca" providerId="ADAL" clId="{71A272D8-2F75-4C71-BFF0-8D33F3265ED5}" dt="2022-07-14T05:00:32.481" v="183" actId="1076"/>
          <ac:spMkLst>
            <pc:docMk/>
            <pc:sldMk cId="1448539373" sldId="263"/>
            <ac:spMk id="6" creationId="{00000000-0000-0000-0000-000000000000}"/>
          </ac:spMkLst>
        </pc:spChg>
      </pc:sldChg>
      <pc:sldChg chg="modSp mod">
        <pc:chgData name="Mike Legittino" userId="84bc78c1-dbfb-4b7d-9118-3a92876496ca" providerId="ADAL" clId="{71A272D8-2F75-4C71-BFF0-8D33F3265ED5}" dt="2022-07-14T05:05:16.466" v="232" actId="20577"/>
        <pc:sldMkLst>
          <pc:docMk/>
          <pc:sldMk cId="3406385241" sldId="267"/>
        </pc:sldMkLst>
        <pc:spChg chg="mod">
          <ac:chgData name="Mike Legittino" userId="84bc78c1-dbfb-4b7d-9118-3a92876496ca" providerId="ADAL" clId="{71A272D8-2F75-4C71-BFF0-8D33F3265ED5}" dt="2022-07-14T05:05:16.466" v="232" actId="20577"/>
          <ac:spMkLst>
            <pc:docMk/>
            <pc:sldMk cId="3406385241" sldId="267"/>
            <ac:spMk id="15362" creationId="{00000000-0000-0000-0000-000000000000}"/>
          </ac:spMkLst>
        </pc:spChg>
        <pc:spChg chg="mod">
          <ac:chgData name="Mike Legittino" userId="84bc78c1-dbfb-4b7d-9118-3a92876496ca" providerId="ADAL" clId="{71A272D8-2F75-4C71-BFF0-8D33F3265ED5}" dt="2022-07-14T05:04:57.057" v="201" actId="20577"/>
          <ac:spMkLst>
            <pc:docMk/>
            <pc:sldMk cId="3406385241" sldId="267"/>
            <ac:spMk id="15363" creationId="{00000000-0000-0000-0000-000000000000}"/>
          </ac:spMkLst>
        </pc:spChg>
      </pc:sldChg>
      <pc:sldChg chg="modSp mod">
        <pc:chgData name="Mike Legittino" userId="84bc78c1-dbfb-4b7d-9118-3a92876496ca" providerId="ADAL" clId="{71A272D8-2F75-4C71-BFF0-8D33F3265ED5}" dt="2022-07-14T05:07:04.568" v="272" actId="5793"/>
        <pc:sldMkLst>
          <pc:docMk/>
          <pc:sldMk cId="3835277860" sldId="271"/>
        </pc:sldMkLst>
        <pc:spChg chg="mod">
          <ac:chgData name="Mike Legittino" userId="84bc78c1-dbfb-4b7d-9118-3a92876496ca" providerId="ADAL" clId="{71A272D8-2F75-4C71-BFF0-8D33F3265ED5}" dt="2022-07-14T05:07:04.568" v="272" actId="5793"/>
          <ac:spMkLst>
            <pc:docMk/>
            <pc:sldMk cId="3835277860" sldId="271"/>
            <ac:spMk id="27651" creationId="{00000000-0000-0000-0000-000000000000}"/>
          </ac:spMkLst>
        </pc:spChg>
      </pc:sldChg>
      <pc:sldChg chg="mod modShow">
        <pc:chgData name="Mike Legittino" userId="84bc78c1-dbfb-4b7d-9118-3a92876496ca" providerId="ADAL" clId="{71A272D8-2F75-4C71-BFF0-8D33F3265ED5}" dt="2022-07-14T05:07:19.815" v="273" actId="729"/>
        <pc:sldMkLst>
          <pc:docMk/>
          <pc:sldMk cId="3254548227" sldId="275"/>
        </pc:sldMkLst>
      </pc:sldChg>
      <pc:sldChg chg="modSp">
        <pc:chgData name="Mike Legittino" userId="84bc78c1-dbfb-4b7d-9118-3a92876496ca" providerId="ADAL" clId="{71A272D8-2F75-4C71-BFF0-8D33F3265ED5}" dt="2022-07-14T05:07:52.101" v="275" actId="1076"/>
        <pc:sldMkLst>
          <pc:docMk/>
          <pc:sldMk cId="4026323121" sldId="276"/>
        </pc:sldMkLst>
        <pc:spChg chg="mod">
          <ac:chgData name="Mike Legittino" userId="84bc78c1-dbfb-4b7d-9118-3a92876496ca" providerId="ADAL" clId="{71A272D8-2F75-4C71-BFF0-8D33F3265ED5}" dt="2022-07-14T05:07:52.101" v="275" actId="1076"/>
          <ac:spMkLst>
            <pc:docMk/>
            <pc:sldMk cId="4026323121" sldId="276"/>
            <ac:spMk id="24579" creationId="{00000000-0000-0000-0000-000000000000}"/>
          </ac:spMkLst>
        </pc:spChg>
      </pc:sldChg>
      <pc:sldChg chg="mod modShow">
        <pc:chgData name="Mike Legittino" userId="84bc78c1-dbfb-4b7d-9118-3a92876496ca" providerId="ADAL" clId="{71A272D8-2F75-4C71-BFF0-8D33F3265ED5}" dt="2022-07-14T05:04:09.512" v="184" actId="729"/>
        <pc:sldMkLst>
          <pc:docMk/>
          <pc:sldMk cId="3725338569" sldId="285"/>
        </pc:sldMkLst>
      </pc:sldChg>
      <pc:sldChg chg="mod modShow">
        <pc:chgData name="Mike Legittino" userId="84bc78c1-dbfb-4b7d-9118-3a92876496ca" providerId="ADAL" clId="{71A272D8-2F75-4C71-BFF0-8D33F3265ED5}" dt="2022-07-14T05:07:30.978" v="274" actId="729"/>
        <pc:sldMkLst>
          <pc:docMk/>
          <pc:sldMk cId="2404020748" sldId="287"/>
        </pc:sldMkLst>
      </pc:sldChg>
      <pc:sldChg chg="mod modShow">
        <pc:chgData name="Mike Legittino" userId="84bc78c1-dbfb-4b7d-9118-3a92876496ca" providerId="ADAL" clId="{71A272D8-2F75-4C71-BFF0-8D33F3265ED5}" dt="2022-07-14T05:04:21.542" v="185" actId="729"/>
        <pc:sldMkLst>
          <pc:docMk/>
          <pc:sldMk cId="865102063" sldId="301"/>
        </pc:sldMkLst>
      </pc:sldChg>
      <pc:sldChg chg="modSp mod">
        <pc:chgData name="Mike Legittino" userId="84bc78c1-dbfb-4b7d-9118-3a92876496ca" providerId="ADAL" clId="{71A272D8-2F75-4C71-BFF0-8D33F3265ED5}" dt="2022-07-14T05:15:24.395" v="343" actId="20577"/>
        <pc:sldMkLst>
          <pc:docMk/>
          <pc:sldMk cId="2306357485" sldId="302"/>
        </pc:sldMkLst>
        <pc:spChg chg="mod">
          <ac:chgData name="Mike Legittino" userId="84bc78c1-dbfb-4b7d-9118-3a92876496ca" providerId="ADAL" clId="{71A272D8-2F75-4C71-BFF0-8D33F3265ED5}" dt="2022-07-14T05:15:24.395" v="343" actId="20577"/>
          <ac:spMkLst>
            <pc:docMk/>
            <pc:sldMk cId="2306357485" sldId="302"/>
            <ac:spMk id="2" creationId="{00000000-0000-0000-0000-000000000000}"/>
          </ac:spMkLst>
        </pc:spChg>
      </pc:sldChg>
      <pc:sldChg chg="mod modShow">
        <pc:chgData name="Mike Legittino" userId="84bc78c1-dbfb-4b7d-9118-3a92876496ca" providerId="ADAL" clId="{71A272D8-2F75-4C71-BFF0-8D33F3265ED5}" dt="2022-07-14T05:05:44.411" v="234" actId="729"/>
        <pc:sldMkLst>
          <pc:docMk/>
          <pc:sldMk cId="1898056841" sldId="303"/>
        </pc:sldMkLst>
      </pc:sldChg>
      <pc:sldChg chg="modSp mod modShow">
        <pc:chgData name="Mike Legittino" userId="84bc78c1-dbfb-4b7d-9118-3a92876496ca" providerId="ADAL" clId="{71A272D8-2F75-4C71-BFF0-8D33F3265ED5}" dt="2022-07-14T05:05:39.084" v="233" actId="729"/>
        <pc:sldMkLst>
          <pc:docMk/>
          <pc:sldMk cId="867993416" sldId="304"/>
        </pc:sldMkLst>
        <pc:picChg chg="mod">
          <ac:chgData name="Mike Legittino" userId="84bc78c1-dbfb-4b7d-9118-3a92876496ca" providerId="ADAL" clId="{71A272D8-2F75-4C71-BFF0-8D33F3265ED5}" dt="2022-07-10T21:09:23.543" v="0" actId="1076"/>
          <ac:picMkLst>
            <pc:docMk/>
            <pc:sldMk cId="867993416" sldId="304"/>
            <ac:picMk id="4" creationId="{00000000-0000-0000-0000-000000000000}"/>
          </ac:picMkLst>
        </pc:picChg>
      </pc:sldChg>
      <pc:sldChg chg="mod modShow">
        <pc:chgData name="Mike Legittino" userId="84bc78c1-dbfb-4b7d-9118-3a92876496ca" providerId="ADAL" clId="{71A272D8-2F75-4C71-BFF0-8D33F3265ED5}" dt="2022-07-14T05:21:23.675" v="345" actId="729"/>
        <pc:sldMkLst>
          <pc:docMk/>
          <pc:sldMk cId="4180934151" sldId="305"/>
        </pc:sldMkLst>
      </pc:sldChg>
      <pc:sldChg chg="mod modShow">
        <pc:chgData name="Mike Legittino" userId="84bc78c1-dbfb-4b7d-9118-3a92876496ca" providerId="ADAL" clId="{71A272D8-2F75-4C71-BFF0-8D33F3265ED5}" dt="2022-07-14T05:17:04.560" v="344" actId="729"/>
        <pc:sldMkLst>
          <pc:docMk/>
          <pc:sldMk cId="115970445" sldId="306"/>
        </pc:sldMkLst>
      </pc:sldChg>
      <pc:sldChg chg="modSp mod">
        <pc:chgData name="Mike Legittino" userId="84bc78c1-dbfb-4b7d-9118-3a92876496ca" providerId="ADAL" clId="{71A272D8-2F75-4C71-BFF0-8D33F3265ED5}" dt="2022-07-14T04:57:41.690" v="161" actId="14100"/>
        <pc:sldMkLst>
          <pc:docMk/>
          <pc:sldMk cId="1020968210" sldId="308"/>
        </pc:sldMkLst>
        <pc:spChg chg="mod">
          <ac:chgData name="Mike Legittino" userId="84bc78c1-dbfb-4b7d-9118-3a92876496ca" providerId="ADAL" clId="{71A272D8-2F75-4C71-BFF0-8D33F3265ED5}" dt="2022-07-14T04:57:30.171" v="159" actId="14100"/>
          <ac:spMkLst>
            <pc:docMk/>
            <pc:sldMk cId="1020968210" sldId="308"/>
            <ac:spMk id="2" creationId="{00000000-0000-0000-0000-000000000000}"/>
          </ac:spMkLst>
        </pc:spChg>
        <pc:spChg chg="mod">
          <ac:chgData name="Mike Legittino" userId="84bc78c1-dbfb-4b7d-9118-3a92876496ca" providerId="ADAL" clId="{71A272D8-2F75-4C71-BFF0-8D33F3265ED5}" dt="2022-07-14T04:57:33.160" v="160" actId="1076"/>
          <ac:spMkLst>
            <pc:docMk/>
            <pc:sldMk cId="1020968210" sldId="308"/>
            <ac:spMk id="3" creationId="{00000000-0000-0000-0000-000000000000}"/>
          </ac:spMkLst>
        </pc:spChg>
        <pc:picChg chg="mod">
          <ac:chgData name="Mike Legittino" userId="84bc78c1-dbfb-4b7d-9118-3a92876496ca" providerId="ADAL" clId="{71A272D8-2F75-4C71-BFF0-8D33F3265ED5}" dt="2022-07-14T04:57:41.690" v="161" actId="14100"/>
          <ac:picMkLst>
            <pc:docMk/>
            <pc:sldMk cId="1020968210" sldId="308"/>
            <ac:picMk id="4" creationId="{00000000-0000-0000-0000-000000000000}"/>
          </ac:picMkLst>
        </pc:picChg>
      </pc:sldChg>
      <pc:sldChg chg="modSp mod">
        <pc:chgData name="Mike Legittino" userId="84bc78c1-dbfb-4b7d-9118-3a92876496ca" providerId="ADAL" clId="{71A272D8-2F75-4C71-BFF0-8D33F3265ED5}" dt="2022-07-14T04:59:22.111" v="181" actId="20577"/>
        <pc:sldMkLst>
          <pc:docMk/>
          <pc:sldMk cId="544994643" sldId="310"/>
        </pc:sldMkLst>
        <pc:spChg chg="mod">
          <ac:chgData name="Mike Legittino" userId="84bc78c1-dbfb-4b7d-9118-3a92876496ca" providerId="ADAL" clId="{71A272D8-2F75-4C71-BFF0-8D33F3265ED5}" dt="2022-07-14T04:59:22.111" v="181" actId="20577"/>
          <ac:spMkLst>
            <pc:docMk/>
            <pc:sldMk cId="544994643" sldId="310"/>
            <ac:spMk id="3" creationId="{00000000-0000-0000-0000-000000000000}"/>
          </ac:spMkLst>
        </pc:spChg>
      </pc:sldChg>
      <pc:sldChg chg="modSp mod">
        <pc:chgData name="Mike Legittino" userId="84bc78c1-dbfb-4b7d-9118-3a92876496ca" providerId="ADAL" clId="{71A272D8-2F75-4C71-BFF0-8D33F3265ED5}" dt="2022-07-14T05:22:20.766" v="372" actId="20577"/>
        <pc:sldMkLst>
          <pc:docMk/>
          <pc:sldMk cId="2817522322" sldId="312"/>
        </pc:sldMkLst>
        <pc:spChg chg="mod">
          <ac:chgData name="Mike Legittino" userId="84bc78c1-dbfb-4b7d-9118-3a92876496ca" providerId="ADAL" clId="{71A272D8-2F75-4C71-BFF0-8D33F3265ED5}" dt="2022-07-14T05:22:20.766" v="372" actId="20577"/>
          <ac:spMkLst>
            <pc:docMk/>
            <pc:sldMk cId="2817522322" sldId="312"/>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94ACB-4C50-4241-A74A-D64650CF6BF4}"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52EB4198-2DC5-4904-8CAC-7F503E94E36C}">
      <dgm:prSet phldrT="[Text]" phldr="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dirty="0"/>
        </a:p>
      </dgm:t>
    </dgm:pt>
    <dgm:pt modelId="{945F6F3A-AE35-41B5-B5D7-EF4C56C778E7}" type="parTrans" cxnId="{69759EAB-F5BF-45D1-A9C4-E706BAB27A8E}">
      <dgm:prSet/>
      <dgm:spPr/>
      <dgm:t>
        <a:bodyPr/>
        <a:lstStyle/>
        <a:p>
          <a:endParaRPr lang="en-US"/>
        </a:p>
      </dgm:t>
    </dgm:pt>
    <dgm:pt modelId="{7AF77DD3-483B-4C13-8F74-85D5437151E7}" type="sibTrans" cxnId="{69759EAB-F5BF-45D1-A9C4-E706BAB27A8E}">
      <dgm:prSet/>
      <dgm:spPr/>
      <dgm:t>
        <a:bodyPr/>
        <a:lstStyle/>
        <a:p>
          <a:endParaRPr lang="en-US" dirty="0"/>
        </a:p>
      </dgm:t>
    </dgm:pt>
    <dgm:pt modelId="{90A5972E-31CA-4E81-8EE3-23FE0E2EFB09}">
      <dgm:prSet phldrT="[Text]" phldr="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dirty="0"/>
        </a:p>
      </dgm:t>
    </dgm:pt>
    <dgm:pt modelId="{534A7366-E916-405D-9E37-DC8B1106EF91}" type="parTrans" cxnId="{1C966140-4A52-404D-9031-B783C58650D4}">
      <dgm:prSet/>
      <dgm:spPr/>
      <dgm:t>
        <a:bodyPr/>
        <a:lstStyle/>
        <a:p>
          <a:endParaRPr lang="en-US"/>
        </a:p>
      </dgm:t>
    </dgm:pt>
    <dgm:pt modelId="{7B30BAB3-44AC-4EEC-9CE1-E52A72DE15E4}" type="sibTrans" cxnId="{1C966140-4A52-404D-9031-B783C58650D4}">
      <dgm:prSet/>
      <dgm:spPr/>
      <dgm:t>
        <a:bodyPr/>
        <a:lstStyle/>
        <a:p>
          <a:endParaRPr lang="en-US" dirty="0"/>
        </a:p>
      </dgm:t>
    </dgm:pt>
    <dgm:pt modelId="{D96C3707-A8EF-46FE-9E88-8E61183EAF95}">
      <dgm:prSet phldrT="[Text]" phldr="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dirty="0"/>
        </a:p>
      </dgm:t>
    </dgm:pt>
    <dgm:pt modelId="{0130AEDA-B419-42EB-9D02-93F2E25EF38F}" type="sibTrans" cxnId="{0B27CF1A-9680-4B2C-9523-4D62F3928DDC}">
      <dgm:prSet/>
      <dgm:spPr/>
      <dgm:t>
        <a:bodyPr/>
        <a:lstStyle/>
        <a:p>
          <a:endParaRPr lang="en-US" dirty="0"/>
        </a:p>
      </dgm:t>
    </dgm:pt>
    <dgm:pt modelId="{E8CC9C44-CDF6-421C-8136-18B3C82A145A}" type="parTrans" cxnId="{0B27CF1A-9680-4B2C-9523-4D62F3928DDC}">
      <dgm:prSet/>
      <dgm:spPr/>
      <dgm:t>
        <a:bodyPr/>
        <a:lstStyle/>
        <a:p>
          <a:endParaRPr lang="en-US"/>
        </a:p>
      </dgm:t>
    </dgm:pt>
    <dgm:pt modelId="{243E3254-63EE-4A8A-8C27-6BD9FF84BA8B}">
      <dgm:prSet phldrT="[Text]" phldr="1" custT="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sz="800" dirty="0"/>
        </a:p>
      </dgm:t>
    </dgm:pt>
    <dgm:pt modelId="{9E382F21-90BB-4B89-810D-EDBB86484069}" type="sibTrans" cxnId="{38D95063-0AC9-4E5D-8331-28A991984493}">
      <dgm:prSet/>
      <dgm:spPr/>
      <dgm:t>
        <a:bodyPr/>
        <a:lstStyle/>
        <a:p>
          <a:endParaRPr lang="en-US" dirty="0"/>
        </a:p>
      </dgm:t>
    </dgm:pt>
    <dgm:pt modelId="{C8A8F41E-7628-4927-A971-991857473122}" type="parTrans" cxnId="{38D95063-0AC9-4E5D-8331-28A991984493}">
      <dgm:prSet/>
      <dgm:spPr/>
      <dgm:t>
        <a:bodyPr/>
        <a:lstStyle/>
        <a:p>
          <a:endParaRPr lang="en-US"/>
        </a:p>
      </dgm:t>
    </dgm:pt>
    <dgm:pt modelId="{39F7AD42-3F60-4E02-93B2-67205215A96F}">
      <dgm:prSet phldrT="[Text]"/>
      <dgm:spPr>
        <a:ln>
          <a:noFill/>
        </a:ln>
        <a:effectLst>
          <a:outerShdw blurRad="149987" dist="250190" dir="8460000" algn="ctr">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dgm:spPr>
      <dgm:t>
        <a:bodyPr/>
        <a:lstStyle/>
        <a:p>
          <a:endParaRPr lang="en-US" dirty="0"/>
        </a:p>
      </dgm:t>
    </dgm:pt>
    <dgm:pt modelId="{A0AE39DD-41C3-486B-BA99-21B0403EEFEE}" type="sibTrans" cxnId="{EC15F4B5-4011-40AA-84C5-69FD62E00464}">
      <dgm:prSet/>
      <dgm:spPr/>
      <dgm:t>
        <a:bodyPr/>
        <a:lstStyle/>
        <a:p>
          <a:endParaRPr lang="en-US" dirty="0"/>
        </a:p>
      </dgm:t>
    </dgm:pt>
    <dgm:pt modelId="{482C5052-5C7C-40F8-A59A-F583456C37C3}" type="parTrans" cxnId="{EC15F4B5-4011-40AA-84C5-69FD62E00464}">
      <dgm:prSet/>
      <dgm:spPr/>
      <dgm:t>
        <a:bodyPr/>
        <a:lstStyle/>
        <a:p>
          <a:endParaRPr lang="en-US"/>
        </a:p>
      </dgm:t>
    </dgm:pt>
    <dgm:pt modelId="{DBC9DBDD-3254-4C3D-A4D9-3A4238E72AB6}">
      <dgm:prSet phldrT="[Text]" phldr="1"/>
      <dgm:spPr>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dgm:spPr>
      <dgm:t>
        <a:bodyPr/>
        <a:lstStyle/>
        <a:p>
          <a:endParaRPr lang="en-US" dirty="0"/>
        </a:p>
      </dgm:t>
    </dgm:pt>
    <dgm:pt modelId="{0C293B2B-7525-4DA7-A661-70B5EBAC824F}" type="sibTrans" cxnId="{AF94A2CC-A137-4098-AF19-3EFC3A06185C}">
      <dgm:prSet/>
      <dgm:spPr/>
      <dgm:t>
        <a:bodyPr/>
        <a:lstStyle/>
        <a:p>
          <a:endParaRPr lang="en-US"/>
        </a:p>
      </dgm:t>
    </dgm:pt>
    <dgm:pt modelId="{A4A78916-D6E5-4338-8C18-2F4253F0FE0B}" type="parTrans" cxnId="{AF94A2CC-A137-4098-AF19-3EFC3A06185C}">
      <dgm:prSet/>
      <dgm:spPr/>
      <dgm:t>
        <a:bodyPr/>
        <a:lstStyle/>
        <a:p>
          <a:endParaRPr lang="en-US"/>
        </a:p>
      </dgm:t>
    </dgm:pt>
    <dgm:pt modelId="{123C66CD-76F6-4E6D-BD00-A17B91F4ABB6}" type="pres">
      <dgm:prSet presAssocID="{D3294ACB-4C50-4241-A74A-D64650CF6BF4}" presName="cycle" presStyleCnt="0">
        <dgm:presLayoutVars>
          <dgm:dir/>
          <dgm:resizeHandles val="exact"/>
        </dgm:presLayoutVars>
      </dgm:prSet>
      <dgm:spPr/>
    </dgm:pt>
    <dgm:pt modelId="{8EC7DD28-75E5-4713-8B3F-D859C94554D8}" type="pres">
      <dgm:prSet presAssocID="{52EB4198-2DC5-4904-8CAC-7F503E94E36C}" presName="node" presStyleLbl="node1" presStyleIdx="0" presStyleCnt="6">
        <dgm:presLayoutVars>
          <dgm:bulletEnabled val="1"/>
        </dgm:presLayoutVars>
      </dgm:prSet>
      <dgm:spPr/>
    </dgm:pt>
    <dgm:pt modelId="{F89AEAAF-3CB8-4669-A362-42C8C91CA11D}" type="pres">
      <dgm:prSet presAssocID="{52EB4198-2DC5-4904-8CAC-7F503E94E36C}" presName="spNode" presStyleCnt="0"/>
      <dgm:spPr/>
    </dgm:pt>
    <dgm:pt modelId="{9482A41D-127C-4D0F-AB19-60D26CFB313E}" type="pres">
      <dgm:prSet presAssocID="{7AF77DD3-483B-4C13-8F74-85D5437151E7}" presName="sibTrans" presStyleLbl="sibTrans1D1" presStyleIdx="0" presStyleCnt="6"/>
      <dgm:spPr/>
    </dgm:pt>
    <dgm:pt modelId="{A3CA8B90-CCAD-4B19-9577-4305C071A57F}" type="pres">
      <dgm:prSet presAssocID="{90A5972E-31CA-4E81-8EE3-23FE0E2EFB09}" presName="node" presStyleLbl="node1" presStyleIdx="1" presStyleCnt="6" custRadScaleRad="100527" custRadScaleInc="59583">
        <dgm:presLayoutVars>
          <dgm:bulletEnabled val="1"/>
        </dgm:presLayoutVars>
      </dgm:prSet>
      <dgm:spPr/>
    </dgm:pt>
    <dgm:pt modelId="{25716786-FD78-46C6-A96E-319AB82ABAA3}" type="pres">
      <dgm:prSet presAssocID="{90A5972E-31CA-4E81-8EE3-23FE0E2EFB09}" presName="spNode" presStyleCnt="0"/>
      <dgm:spPr/>
    </dgm:pt>
    <dgm:pt modelId="{0B37D303-B992-404C-A00B-48F26EC4A156}" type="pres">
      <dgm:prSet presAssocID="{7B30BAB3-44AC-4EEC-9CE1-E52A72DE15E4}" presName="sibTrans" presStyleLbl="sibTrans1D1" presStyleIdx="1" presStyleCnt="6"/>
      <dgm:spPr/>
    </dgm:pt>
    <dgm:pt modelId="{D458F3A0-6232-4995-87CD-101B5DAB3EB1}" type="pres">
      <dgm:prSet presAssocID="{D96C3707-A8EF-46FE-9E88-8E61183EAF95}" presName="node" presStyleLbl="node1" presStyleIdx="2" presStyleCnt="6" custRadScaleRad="101683" custRadScaleInc="-50091">
        <dgm:presLayoutVars>
          <dgm:bulletEnabled val="1"/>
        </dgm:presLayoutVars>
      </dgm:prSet>
      <dgm:spPr/>
    </dgm:pt>
    <dgm:pt modelId="{F7E49DEC-65FD-4FB8-8D68-82A77DFFC8C9}" type="pres">
      <dgm:prSet presAssocID="{D96C3707-A8EF-46FE-9E88-8E61183EAF95}" presName="spNode" presStyleCnt="0"/>
      <dgm:spPr/>
    </dgm:pt>
    <dgm:pt modelId="{09A03F07-1D6D-436F-9B2B-67F954322095}" type="pres">
      <dgm:prSet presAssocID="{0130AEDA-B419-42EB-9D02-93F2E25EF38F}" presName="sibTrans" presStyleLbl="sibTrans1D1" presStyleIdx="2" presStyleCnt="6"/>
      <dgm:spPr/>
    </dgm:pt>
    <dgm:pt modelId="{36000FE1-FAA2-44B0-BB28-4AB2919EB012}" type="pres">
      <dgm:prSet presAssocID="{243E3254-63EE-4A8A-8C27-6BD9FF84BA8B}" presName="node" presStyleLbl="node1" presStyleIdx="3" presStyleCnt="6" custRadScaleRad="101170" custRadScaleInc="0">
        <dgm:presLayoutVars>
          <dgm:bulletEnabled val="1"/>
        </dgm:presLayoutVars>
      </dgm:prSet>
      <dgm:spPr/>
    </dgm:pt>
    <dgm:pt modelId="{57D41A26-8C66-486D-8FE9-D6EC66C26EA9}" type="pres">
      <dgm:prSet presAssocID="{243E3254-63EE-4A8A-8C27-6BD9FF84BA8B}" presName="spNode" presStyleCnt="0"/>
      <dgm:spPr/>
    </dgm:pt>
    <dgm:pt modelId="{03B55C91-1E61-44E6-8855-DC824BE61848}" type="pres">
      <dgm:prSet presAssocID="{9E382F21-90BB-4B89-810D-EDBB86484069}" presName="sibTrans" presStyleLbl="sibTrans1D1" presStyleIdx="3" presStyleCnt="6"/>
      <dgm:spPr/>
    </dgm:pt>
    <dgm:pt modelId="{A2528638-8AC5-48C4-AC51-5F161F10F7A4}" type="pres">
      <dgm:prSet presAssocID="{39F7AD42-3F60-4E02-93B2-67205215A96F}" presName="node" presStyleLbl="node1" presStyleIdx="4" presStyleCnt="6" custRadScaleRad="105250" custRadScaleInc="59358">
        <dgm:presLayoutVars>
          <dgm:bulletEnabled val="1"/>
        </dgm:presLayoutVars>
      </dgm:prSet>
      <dgm:spPr/>
    </dgm:pt>
    <dgm:pt modelId="{10418148-2A81-45C1-BEB8-4B9881C64605}" type="pres">
      <dgm:prSet presAssocID="{39F7AD42-3F60-4E02-93B2-67205215A96F}" presName="spNode" presStyleCnt="0"/>
      <dgm:spPr/>
    </dgm:pt>
    <dgm:pt modelId="{C366FC63-4F67-4C10-A48E-BBC8A6949068}" type="pres">
      <dgm:prSet presAssocID="{A0AE39DD-41C3-486B-BA99-21B0403EEFEE}" presName="sibTrans" presStyleLbl="sibTrans1D1" presStyleIdx="4" presStyleCnt="6"/>
      <dgm:spPr/>
    </dgm:pt>
    <dgm:pt modelId="{2E473CE1-D1D7-4201-B70F-81ABAFB5A322}" type="pres">
      <dgm:prSet presAssocID="{DBC9DBDD-3254-4C3D-A4D9-3A4238E72AB6}" presName="node" presStyleLbl="node1" presStyleIdx="5" presStyleCnt="6" custRadScaleRad="103529" custRadScaleInc="-36890">
        <dgm:presLayoutVars>
          <dgm:bulletEnabled val="1"/>
        </dgm:presLayoutVars>
      </dgm:prSet>
      <dgm:spPr/>
    </dgm:pt>
    <dgm:pt modelId="{A812127A-EE93-4A8E-9BFD-A3AAD3E98048}" type="pres">
      <dgm:prSet presAssocID="{DBC9DBDD-3254-4C3D-A4D9-3A4238E72AB6}" presName="spNode" presStyleCnt="0"/>
      <dgm:spPr/>
    </dgm:pt>
    <dgm:pt modelId="{6CCECFAF-C149-4D9B-AB40-058F1708015F}" type="pres">
      <dgm:prSet presAssocID="{0C293B2B-7525-4DA7-A661-70B5EBAC824F}" presName="sibTrans" presStyleLbl="sibTrans1D1" presStyleIdx="5" presStyleCnt="6"/>
      <dgm:spPr/>
    </dgm:pt>
  </dgm:ptLst>
  <dgm:cxnLst>
    <dgm:cxn modelId="{4FA8E614-3A3D-494A-AF1F-81A2A7CF52C6}" type="presOf" srcId="{0C293B2B-7525-4DA7-A661-70B5EBAC824F}" destId="{6CCECFAF-C149-4D9B-AB40-058F1708015F}" srcOrd="0" destOrd="0" presId="urn:microsoft.com/office/officeart/2005/8/layout/cycle6"/>
    <dgm:cxn modelId="{F8DCDC16-079A-4A48-A2BB-2740B7369ADA}" type="presOf" srcId="{7AF77DD3-483B-4C13-8F74-85D5437151E7}" destId="{9482A41D-127C-4D0F-AB19-60D26CFB313E}" srcOrd="0" destOrd="0" presId="urn:microsoft.com/office/officeart/2005/8/layout/cycle6"/>
    <dgm:cxn modelId="{0B27CF1A-9680-4B2C-9523-4D62F3928DDC}" srcId="{D3294ACB-4C50-4241-A74A-D64650CF6BF4}" destId="{D96C3707-A8EF-46FE-9E88-8E61183EAF95}" srcOrd="2" destOrd="0" parTransId="{E8CC9C44-CDF6-421C-8136-18B3C82A145A}" sibTransId="{0130AEDA-B419-42EB-9D02-93F2E25EF38F}"/>
    <dgm:cxn modelId="{484AEF38-2DF1-46A4-9DC7-FDC50643E9A7}" type="presOf" srcId="{7B30BAB3-44AC-4EEC-9CE1-E52A72DE15E4}" destId="{0B37D303-B992-404C-A00B-48F26EC4A156}" srcOrd="0" destOrd="0" presId="urn:microsoft.com/office/officeart/2005/8/layout/cycle6"/>
    <dgm:cxn modelId="{1C966140-4A52-404D-9031-B783C58650D4}" srcId="{D3294ACB-4C50-4241-A74A-D64650CF6BF4}" destId="{90A5972E-31CA-4E81-8EE3-23FE0E2EFB09}" srcOrd="1" destOrd="0" parTransId="{534A7366-E916-405D-9E37-DC8B1106EF91}" sibTransId="{7B30BAB3-44AC-4EEC-9CE1-E52A72DE15E4}"/>
    <dgm:cxn modelId="{B93F8F62-AF01-48C8-9AD5-C1C7CAF384BB}" type="presOf" srcId="{52EB4198-2DC5-4904-8CAC-7F503E94E36C}" destId="{8EC7DD28-75E5-4713-8B3F-D859C94554D8}" srcOrd="0" destOrd="0" presId="urn:microsoft.com/office/officeart/2005/8/layout/cycle6"/>
    <dgm:cxn modelId="{38D95063-0AC9-4E5D-8331-28A991984493}" srcId="{D3294ACB-4C50-4241-A74A-D64650CF6BF4}" destId="{243E3254-63EE-4A8A-8C27-6BD9FF84BA8B}" srcOrd="3" destOrd="0" parTransId="{C8A8F41E-7628-4927-A971-991857473122}" sibTransId="{9E382F21-90BB-4B89-810D-EDBB86484069}"/>
    <dgm:cxn modelId="{0D8A776E-043B-4527-99EB-7DD8D7ED4B3A}" type="presOf" srcId="{9E382F21-90BB-4B89-810D-EDBB86484069}" destId="{03B55C91-1E61-44E6-8855-DC824BE61848}" srcOrd="0" destOrd="0" presId="urn:microsoft.com/office/officeart/2005/8/layout/cycle6"/>
    <dgm:cxn modelId="{87965C82-03C1-4936-BC0B-B948E67DF1EA}" type="presOf" srcId="{D96C3707-A8EF-46FE-9E88-8E61183EAF95}" destId="{D458F3A0-6232-4995-87CD-101B5DAB3EB1}" srcOrd="0" destOrd="0" presId="urn:microsoft.com/office/officeart/2005/8/layout/cycle6"/>
    <dgm:cxn modelId="{7755CB9B-6664-438A-83F2-91050B326A83}" type="presOf" srcId="{A0AE39DD-41C3-486B-BA99-21B0403EEFEE}" destId="{C366FC63-4F67-4C10-A48E-BBC8A6949068}" srcOrd="0" destOrd="0" presId="urn:microsoft.com/office/officeart/2005/8/layout/cycle6"/>
    <dgm:cxn modelId="{017C35A9-17AB-4D6C-9D46-161F3766D088}" type="presOf" srcId="{243E3254-63EE-4A8A-8C27-6BD9FF84BA8B}" destId="{36000FE1-FAA2-44B0-BB28-4AB2919EB012}" srcOrd="0" destOrd="0" presId="urn:microsoft.com/office/officeart/2005/8/layout/cycle6"/>
    <dgm:cxn modelId="{69759EAB-F5BF-45D1-A9C4-E706BAB27A8E}" srcId="{D3294ACB-4C50-4241-A74A-D64650CF6BF4}" destId="{52EB4198-2DC5-4904-8CAC-7F503E94E36C}" srcOrd="0" destOrd="0" parTransId="{945F6F3A-AE35-41B5-B5D7-EF4C56C778E7}" sibTransId="{7AF77DD3-483B-4C13-8F74-85D5437151E7}"/>
    <dgm:cxn modelId="{EC15F4B5-4011-40AA-84C5-69FD62E00464}" srcId="{D3294ACB-4C50-4241-A74A-D64650CF6BF4}" destId="{39F7AD42-3F60-4E02-93B2-67205215A96F}" srcOrd="4" destOrd="0" parTransId="{482C5052-5C7C-40F8-A59A-F583456C37C3}" sibTransId="{A0AE39DD-41C3-486B-BA99-21B0403EEFEE}"/>
    <dgm:cxn modelId="{E3384AC6-5A21-4BBD-9B60-1867AE26C6BB}" type="presOf" srcId="{39F7AD42-3F60-4E02-93B2-67205215A96F}" destId="{A2528638-8AC5-48C4-AC51-5F161F10F7A4}" srcOrd="0" destOrd="0" presId="urn:microsoft.com/office/officeart/2005/8/layout/cycle6"/>
    <dgm:cxn modelId="{F41755C6-2EC4-4317-9F04-2BCE4182615B}" type="presOf" srcId="{0130AEDA-B419-42EB-9D02-93F2E25EF38F}" destId="{09A03F07-1D6D-436F-9B2B-67F954322095}" srcOrd="0" destOrd="0" presId="urn:microsoft.com/office/officeart/2005/8/layout/cycle6"/>
    <dgm:cxn modelId="{AF94A2CC-A137-4098-AF19-3EFC3A06185C}" srcId="{D3294ACB-4C50-4241-A74A-D64650CF6BF4}" destId="{DBC9DBDD-3254-4C3D-A4D9-3A4238E72AB6}" srcOrd="5" destOrd="0" parTransId="{A4A78916-D6E5-4338-8C18-2F4253F0FE0B}" sibTransId="{0C293B2B-7525-4DA7-A661-70B5EBAC824F}"/>
    <dgm:cxn modelId="{B453B6DD-78BF-4E45-8E47-60125A2230B9}" type="presOf" srcId="{90A5972E-31CA-4E81-8EE3-23FE0E2EFB09}" destId="{A3CA8B90-CCAD-4B19-9577-4305C071A57F}" srcOrd="0" destOrd="0" presId="urn:microsoft.com/office/officeart/2005/8/layout/cycle6"/>
    <dgm:cxn modelId="{47B661DF-62E0-4CAF-AAC5-6184F2C48DBC}" type="presOf" srcId="{DBC9DBDD-3254-4C3D-A4D9-3A4238E72AB6}" destId="{2E473CE1-D1D7-4201-B70F-81ABAFB5A322}" srcOrd="0" destOrd="0" presId="urn:microsoft.com/office/officeart/2005/8/layout/cycle6"/>
    <dgm:cxn modelId="{6D298DF3-25A8-4153-8733-0E22F8693B04}" type="presOf" srcId="{D3294ACB-4C50-4241-A74A-D64650CF6BF4}" destId="{123C66CD-76F6-4E6D-BD00-A17B91F4ABB6}" srcOrd="0" destOrd="0" presId="urn:microsoft.com/office/officeart/2005/8/layout/cycle6"/>
    <dgm:cxn modelId="{F77A7051-F451-4CCC-990D-7C96EADEB77B}" type="presParOf" srcId="{123C66CD-76F6-4E6D-BD00-A17B91F4ABB6}" destId="{8EC7DD28-75E5-4713-8B3F-D859C94554D8}" srcOrd="0" destOrd="0" presId="urn:microsoft.com/office/officeart/2005/8/layout/cycle6"/>
    <dgm:cxn modelId="{403999D7-21CF-4620-9F9F-89E867F32912}" type="presParOf" srcId="{123C66CD-76F6-4E6D-BD00-A17B91F4ABB6}" destId="{F89AEAAF-3CB8-4669-A362-42C8C91CA11D}" srcOrd="1" destOrd="0" presId="urn:microsoft.com/office/officeart/2005/8/layout/cycle6"/>
    <dgm:cxn modelId="{9DDEE0AD-2F92-4139-AC86-666B4AF8025A}" type="presParOf" srcId="{123C66CD-76F6-4E6D-BD00-A17B91F4ABB6}" destId="{9482A41D-127C-4D0F-AB19-60D26CFB313E}" srcOrd="2" destOrd="0" presId="urn:microsoft.com/office/officeart/2005/8/layout/cycle6"/>
    <dgm:cxn modelId="{986F3447-813A-4E16-B13D-36E8383E0127}" type="presParOf" srcId="{123C66CD-76F6-4E6D-BD00-A17B91F4ABB6}" destId="{A3CA8B90-CCAD-4B19-9577-4305C071A57F}" srcOrd="3" destOrd="0" presId="urn:microsoft.com/office/officeart/2005/8/layout/cycle6"/>
    <dgm:cxn modelId="{3B28F46A-C166-4D32-9254-28CCB55FAD9D}" type="presParOf" srcId="{123C66CD-76F6-4E6D-BD00-A17B91F4ABB6}" destId="{25716786-FD78-46C6-A96E-319AB82ABAA3}" srcOrd="4" destOrd="0" presId="urn:microsoft.com/office/officeart/2005/8/layout/cycle6"/>
    <dgm:cxn modelId="{10592258-115A-4D69-B8DD-4C4161204859}" type="presParOf" srcId="{123C66CD-76F6-4E6D-BD00-A17B91F4ABB6}" destId="{0B37D303-B992-404C-A00B-48F26EC4A156}" srcOrd="5" destOrd="0" presId="urn:microsoft.com/office/officeart/2005/8/layout/cycle6"/>
    <dgm:cxn modelId="{8E386656-AC22-4C01-8D1A-B935DB24F2CF}" type="presParOf" srcId="{123C66CD-76F6-4E6D-BD00-A17B91F4ABB6}" destId="{D458F3A0-6232-4995-87CD-101B5DAB3EB1}" srcOrd="6" destOrd="0" presId="urn:microsoft.com/office/officeart/2005/8/layout/cycle6"/>
    <dgm:cxn modelId="{C4022F40-C566-437E-88DA-9B3BA142D455}" type="presParOf" srcId="{123C66CD-76F6-4E6D-BD00-A17B91F4ABB6}" destId="{F7E49DEC-65FD-4FB8-8D68-82A77DFFC8C9}" srcOrd="7" destOrd="0" presId="urn:microsoft.com/office/officeart/2005/8/layout/cycle6"/>
    <dgm:cxn modelId="{89C5AD9D-46D7-42E9-B4B3-E04DF612093A}" type="presParOf" srcId="{123C66CD-76F6-4E6D-BD00-A17B91F4ABB6}" destId="{09A03F07-1D6D-436F-9B2B-67F954322095}" srcOrd="8" destOrd="0" presId="urn:microsoft.com/office/officeart/2005/8/layout/cycle6"/>
    <dgm:cxn modelId="{2DC61F3B-F2CA-48EF-B53C-62A99520EAD8}" type="presParOf" srcId="{123C66CD-76F6-4E6D-BD00-A17B91F4ABB6}" destId="{36000FE1-FAA2-44B0-BB28-4AB2919EB012}" srcOrd="9" destOrd="0" presId="urn:microsoft.com/office/officeart/2005/8/layout/cycle6"/>
    <dgm:cxn modelId="{139232B5-6096-434D-A195-0A6FFF54E754}" type="presParOf" srcId="{123C66CD-76F6-4E6D-BD00-A17B91F4ABB6}" destId="{57D41A26-8C66-486D-8FE9-D6EC66C26EA9}" srcOrd="10" destOrd="0" presId="urn:microsoft.com/office/officeart/2005/8/layout/cycle6"/>
    <dgm:cxn modelId="{53C6AE2B-CB5B-4FB8-B3FD-549AC5A95017}" type="presParOf" srcId="{123C66CD-76F6-4E6D-BD00-A17B91F4ABB6}" destId="{03B55C91-1E61-44E6-8855-DC824BE61848}" srcOrd="11" destOrd="0" presId="urn:microsoft.com/office/officeart/2005/8/layout/cycle6"/>
    <dgm:cxn modelId="{BE082FE8-796F-4652-B6C9-73B90161AE15}" type="presParOf" srcId="{123C66CD-76F6-4E6D-BD00-A17B91F4ABB6}" destId="{A2528638-8AC5-48C4-AC51-5F161F10F7A4}" srcOrd="12" destOrd="0" presId="urn:microsoft.com/office/officeart/2005/8/layout/cycle6"/>
    <dgm:cxn modelId="{2AB67F9E-F312-4C12-9D15-F940F89CFA37}" type="presParOf" srcId="{123C66CD-76F6-4E6D-BD00-A17B91F4ABB6}" destId="{10418148-2A81-45C1-BEB8-4B9881C64605}" srcOrd="13" destOrd="0" presId="urn:microsoft.com/office/officeart/2005/8/layout/cycle6"/>
    <dgm:cxn modelId="{AC4E827B-03DF-443B-9CDD-86B33AACE916}" type="presParOf" srcId="{123C66CD-76F6-4E6D-BD00-A17B91F4ABB6}" destId="{C366FC63-4F67-4C10-A48E-BBC8A6949068}" srcOrd="14" destOrd="0" presId="urn:microsoft.com/office/officeart/2005/8/layout/cycle6"/>
    <dgm:cxn modelId="{9357E7F3-0330-49E2-BB77-83CF6ABDB8A8}" type="presParOf" srcId="{123C66CD-76F6-4E6D-BD00-A17B91F4ABB6}" destId="{2E473CE1-D1D7-4201-B70F-81ABAFB5A322}" srcOrd="15" destOrd="0" presId="urn:microsoft.com/office/officeart/2005/8/layout/cycle6"/>
    <dgm:cxn modelId="{5B68B74E-2BCA-4A04-9735-AF08AC56096F}" type="presParOf" srcId="{123C66CD-76F6-4E6D-BD00-A17B91F4ABB6}" destId="{A812127A-EE93-4A8E-9BFD-A3AAD3E98048}" srcOrd="16" destOrd="0" presId="urn:microsoft.com/office/officeart/2005/8/layout/cycle6"/>
    <dgm:cxn modelId="{91FA9BE5-A1D8-45E5-BD65-614FA81D8006}" type="presParOf" srcId="{123C66CD-76F6-4E6D-BD00-A17B91F4ABB6}" destId="{6CCECFAF-C149-4D9B-AB40-058F1708015F}" srcOrd="17" destOrd="0" presId="urn:microsoft.com/office/officeart/2005/8/layout/cycle6"/>
  </dgm:cxnLst>
  <dgm:bg>
    <a:effectLst>
      <a:glow rad="101600">
        <a:schemeClr val="accent4">
          <a:satMod val="175000"/>
          <a:alpha val="40000"/>
        </a:schemeClr>
      </a:glo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A8BF72F-81EF-4F9C-B379-F40A3E6C8762}" type="doc">
      <dgm:prSet loTypeId="urn:microsoft.com/office/officeart/2009/3/layout/RandomtoResultProcess" loCatId="process" qsTypeId="urn:microsoft.com/office/officeart/2005/8/quickstyle/simple5" qsCatId="simple" csTypeId="urn:microsoft.com/office/officeart/2005/8/colors/accent1_2" csCatId="accent1" phldr="1"/>
      <dgm:spPr/>
      <dgm:t>
        <a:bodyPr/>
        <a:lstStyle/>
        <a:p>
          <a:endParaRPr lang="en-US"/>
        </a:p>
      </dgm:t>
    </dgm:pt>
    <dgm:pt modelId="{2C7B3A62-4A3F-4A06-A236-1E142B1177DF}">
      <dgm:prSet phldrT="[Text]"/>
      <dgm:spPr/>
      <dgm:t>
        <a:bodyPr/>
        <a:lstStyle/>
        <a:p>
          <a:r>
            <a:rPr lang="en-US" dirty="0"/>
            <a:t>Valve Flush</a:t>
          </a:r>
        </a:p>
      </dgm:t>
    </dgm:pt>
    <dgm:pt modelId="{CB3D222A-2796-48CB-8B87-12D63A1C282B}" type="parTrans" cxnId="{7230AB8F-12F9-4626-A7ED-677C5A74D21B}">
      <dgm:prSet/>
      <dgm:spPr/>
      <dgm:t>
        <a:bodyPr/>
        <a:lstStyle/>
        <a:p>
          <a:endParaRPr lang="en-US"/>
        </a:p>
      </dgm:t>
    </dgm:pt>
    <dgm:pt modelId="{4DF1F154-1299-4B51-B6FE-5111411F5D01}" type="sibTrans" cxnId="{7230AB8F-12F9-4626-A7ED-677C5A74D21B}">
      <dgm:prSet/>
      <dgm:spPr/>
      <dgm:t>
        <a:bodyPr/>
        <a:lstStyle/>
        <a:p>
          <a:endParaRPr lang="en-US"/>
        </a:p>
      </dgm:t>
    </dgm:pt>
    <dgm:pt modelId="{F5A767A6-94BD-4777-BE53-8F255D67C317}">
      <dgm:prSet phldrT="[Text]"/>
      <dgm:spPr/>
      <dgm:t>
        <a:bodyPr/>
        <a:lstStyle/>
        <a:p>
          <a:r>
            <a:rPr lang="en-US" dirty="0"/>
            <a:t>Penetration</a:t>
          </a:r>
        </a:p>
      </dgm:t>
    </dgm:pt>
    <dgm:pt modelId="{3F927D4D-FD8C-4DA3-8475-0DB59ACB6755}" type="parTrans" cxnId="{E0043D9C-01B0-4DD8-8461-65D4DF865C67}">
      <dgm:prSet/>
      <dgm:spPr/>
      <dgm:t>
        <a:bodyPr/>
        <a:lstStyle/>
        <a:p>
          <a:endParaRPr lang="en-US"/>
        </a:p>
      </dgm:t>
    </dgm:pt>
    <dgm:pt modelId="{F582C0B4-B4FA-4895-88DC-3FAAC5BA7E4A}" type="sibTrans" cxnId="{E0043D9C-01B0-4DD8-8461-65D4DF865C67}">
      <dgm:prSet/>
      <dgm:spPr/>
      <dgm:t>
        <a:bodyPr/>
        <a:lstStyle/>
        <a:p>
          <a:endParaRPr lang="en-US"/>
        </a:p>
      </dgm:t>
    </dgm:pt>
    <dgm:pt modelId="{88EFA962-50DF-4B8A-8F32-1337B6961E60}">
      <dgm:prSet phldrT="[Text]"/>
      <dgm:spPr/>
      <dgm:t>
        <a:bodyPr/>
        <a:lstStyle/>
        <a:p>
          <a:r>
            <a:rPr lang="en-US" dirty="0"/>
            <a:t>Pressure</a:t>
          </a:r>
        </a:p>
      </dgm:t>
    </dgm:pt>
    <dgm:pt modelId="{59CBC653-2DD2-4C1E-B33E-3871D1157CB0}" type="parTrans" cxnId="{65FAC27A-AE92-412F-AAC5-BF262BACC534}">
      <dgm:prSet/>
      <dgm:spPr/>
      <dgm:t>
        <a:bodyPr/>
        <a:lstStyle/>
        <a:p>
          <a:endParaRPr lang="en-US"/>
        </a:p>
      </dgm:t>
    </dgm:pt>
    <dgm:pt modelId="{09B24AE9-9373-45C3-8E97-67998694E009}" type="sibTrans" cxnId="{65FAC27A-AE92-412F-AAC5-BF262BACC534}">
      <dgm:prSet/>
      <dgm:spPr/>
      <dgm:t>
        <a:bodyPr/>
        <a:lstStyle/>
        <a:p>
          <a:endParaRPr lang="en-US"/>
        </a:p>
      </dgm:t>
    </dgm:pt>
    <dgm:pt modelId="{7E650C8A-C668-4ABD-97B2-DDC356C1CC4A}">
      <dgm:prSet phldrT="[Text]"/>
      <dgm:spPr/>
      <dgm:t>
        <a:bodyPr/>
        <a:lstStyle/>
        <a:p>
          <a:r>
            <a:rPr lang="en-US" dirty="0"/>
            <a:t>Pipeline Debris</a:t>
          </a:r>
        </a:p>
      </dgm:t>
    </dgm:pt>
    <dgm:pt modelId="{DDE3AFF9-C001-485C-A249-4AD000566BEC}" type="parTrans" cxnId="{85F0409D-9914-4064-933C-A8CD7566B786}">
      <dgm:prSet/>
      <dgm:spPr/>
      <dgm:t>
        <a:bodyPr/>
        <a:lstStyle/>
        <a:p>
          <a:endParaRPr lang="en-US"/>
        </a:p>
      </dgm:t>
    </dgm:pt>
    <dgm:pt modelId="{CAD96D54-D0C6-4097-AB97-30C892B94697}" type="sibTrans" cxnId="{85F0409D-9914-4064-933C-A8CD7566B786}">
      <dgm:prSet/>
      <dgm:spPr/>
      <dgm:t>
        <a:bodyPr/>
        <a:lstStyle/>
        <a:p>
          <a:endParaRPr lang="en-US"/>
        </a:p>
      </dgm:t>
    </dgm:pt>
    <dgm:pt modelId="{44C87341-122B-4610-85B1-A20DC6122201}" type="pres">
      <dgm:prSet presAssocID="{4A8BF72F-81EF-4F9C-B379-F40A3E6C8762}" presName="Name0" presStyleCnt="0">
        <dgm:presLayoutVars>
          <dgm:dir val="rev"/>
          <dgm:animOne val="branch"/>
          <dgm:animLvl val="lvl"/>
        </dgm:presLayoutVars>
      </dgm:prSet>
      <dgm:spPr/>
    </dgm:pt>
    <dgm:pt modelId="{BF7DF196-19A6-4829-A8E9-7C545310622A}" type="pres">
      <dgm:prSet presAssocID="{2C7B3A62-4A3F-4A06-A236-1E142B1177DF}" presName="chaos" presStyleCnt="0"/>
      <dgm:spPr/>
    </dgm:pt>
    <dgm:pt modelId="{1DE0B4AB-2B2C-4774-B0C0-8F1364C21943}" type="pres">
      <dgm:prSet presAssocID="{2C7B3A62-4A3F-4A06-A236-1E142B1177DF}" presName="parTx1" presStyleLbl="revTx" presStyleIdx="0" presStyleCnt="3"/>
      <dgm:spPr/>
    </dgm:pt>
    <dgm:pt modelId="{B3652504-B47F-4114-82EB-F0E2679FF5B5}" type="pres">
      <dgm:prSet presAssocID="{2C7B3A62-4A3F-4A06-A236-1E142B1177DF}" presName="c1" presStyleLbl="node1" presStyleIdx="0" presStyleCnt="19"/>
      <dgm:spPr/>
    </dgm:pt>
    <dgm:pt modelId="{7FD06812-B79E-4B01-BD47-728D7FA00020}" type="pres">
      <dgm:prSet presAssocID="{2C7B3A62-4A3F-4A06-A236-1E142B1177DF}" presName="c2" presStyleLbl="node1" presStyleIdx="1" presStyleCnt="19"/>
      <dgm:spPr/>
    </dgm:pt>
    <dgm:pt modelId="{E700E261-19DE-4EBD-A53D-67A89CFD347A}" type="pres">
      <dgm:prSet presAssocID="{2C7B3A62-4A3F-4A06-A236-1E142B1177DF}" presName="c3" presStyleLbl="node1" presStyleIdx="2" presStyleCnt="19"/>
      <dgm:spPr/>
    </dgm:pt>
    <dgm:pt modelId="{63CE36BC-72D0-4EC8-B613-C06FBD66FB1E}" type="pres">
      <dgm:prSet presAssocID="{2C7B3A62-4A3F-4A06-A236-1E142B1177DF}" presName="c4" presStyleLbl="node1" presStyleIdx="3" presStyleCnt="19"/>
      <dgm:spPr/>
    </dgm:pt>
    <dgm:pt modelId="{021EBF36-147F-40DB-B8EF-FAC51EB17A97}" type="pres">
      <dgm:prSet presAssocID="{2C7B3A62-4A3F-4A06-A236-1E142B1177DF}" presName="c5" presStyleLbl="node1" presStyleIdx="4" presStyleCnt="19"/>
      <dgm:spPr/>
    </dgm:pt>
    <dgm:pt modelId="{20259760-94D7-4114-99BB-114123F45072}" type="pres">
      <dgm:prSet presAssocID="{2C7B3A62-4A3F-4A06-A236-1E142B1177DF}" presName="c6" presStyleLbl="node1" presStyleIdx="5" presStyleCnt="19"/>
      <dgm:spPr/>
    </dgm:pt>
    <dgm:pt modelId="{74B2723D-2415-4D2D-B665-1B7E73DDA6BE}" type="pres">
      <dgm:prSet presAssocID="{2C7B3A62-4A3F-4A06-A236-1E142B1177DF}" presName="c7" presStyleLbl="node1" presStyleIdx="6" presStyleCnt="19"/>
      <dgm:spPr/>
    </dgm:pt>
    <dgm:pt modelId="{228D3FA8-9D89-4832-9111-61411BA434EF}" type="pres">
      <dgm:prSet presAssocID="{2C7B3A62-4A3F-4A06-A236-1E142B1177DF}" presName="c8" presStyleLbl="node1" presStyleIdx="7" presStyleCnt="19"/>
      <dgm:spPr/>
    </dgm:pt>
    <dgm:pt modelId="{01667EF6-8F30-43CB-B5E1-BC7D77F2AF04}" type="pres">
      <dgm:prSet presAssocID="{2C7B3A62-4A3F-4A06-A236-1E142B1177DF}" presName="c9" presStyleLbl="node1" presStyleIdx="8" presStyleCnt="19"/>
      <dgm:spPr/>
    </dgm:pt>
    <dgm:pt modelId="{C14871B5-1877-47B1-B78A-9283C1BA7BC1}" type="pres">
      <dgm:prSet presAssocID="{2C7B3A62-4A3F-4A06-A236-1E142B1177DF}" presName="c10" presStyleLbl="node1" presStyleIdx="9" presStyleCnt="19"/>
      <dgm:spPr/>
    </dgm:pt>
    <dgm:pt modelId="{8D27DD0E-AE0F-468E-A219-638A94B6658A}" type="pres">
      <dgm:prSet presAssocID="{2C7B3A62-4A3F-4A06-A236-1E142B1177DF}" presName="c11" presStyleLbl="node1" presStyleIdx="10" presStyleCnt="19"/>
      <dgm:spPr/>
    </dgm:pt>
    <dgm:pt modelId="{A570B436-9519-470E-B4B8-9E5A8642BAA8}" type="pres">
      <dgm:prSet presAssocID="{2C7B3A62-4A3F-4A06-A236-1E142B1177DF}" presName="c12" presStyleLbl="node1" presStyleIdx="11" presStyleCnt="19"/>
      <dgm:spPr/>
    </dgm:pt>
    <dgm:pt modelId="{BA26733E-2757-4372-81D6-DCF023418235}" type="pres">
      <dgm:prSet presAssocID="{2C7B3A62-4A3F-4A06-A236-1E142B1177DF}" presName="c13" presStyleLbl="node1" presStyleIdx="12" presStyleCnt="19"/>
      <dgm:spPr/>
    </dgm:pt>
    <dgm:pt modelId="{558CA744-D53B-4906-B53D-D38EE7C50E64}" type="pres">
      <dgm:prSet presAssocID="{2C7B3A62-4A3F-4A06-A236-1E142B1177DF}" presName="c14" presStyleLbl="node1" presStyleIdx="13" presStyleCnt="19"/>
      <dgm:spPr/>
    </dgm:pt>
    <dgm:pt modelId="{ED2AD076-353D-4B96-A4BB-5B1DBCA521E7}" type="pres">
      <dgm:prSet presAssocID="{2C7B3A62-4A3F-4A06-A236-1E142B1177DF}" presName="c15" presStyleLbl="node1" presStyleIdx="14" presStyleCnt="19"/>
      <dgm:spPr/>
    </dgm:pt>
    <dgm:pt modelId="{5698E5C1-6934-478A-A83E-85F983A6D8D8}" type="pres">
      <dgm:prSet presAssocID="{2C7B3A62-4A3F-4A06-A236-1E142B1177DF}" presName="c16" presStyleLbl="node1" presStyleIdx="15" presStyleCnt="19"/>
      <dgm:spPr/>
    </dgm:pt>
    <dgm:pt modelId="{D3CDBE45-D63D-4309-9E4B-E308DDEA2C74}" type="pres">
      <dgm:prSet presAssocID="{2C7B3A62-4A3F-4A06-A236-1E142B1177DF}" presName="c17" presStyleLbl="node1" presStyleIdx="16" presStyleCnt="19"/>
      <dgm:spPr/>
    </dgm:pt>
    <dgm:pt modelId="{9E65D605-0D85-4499-BCFA-AC7F79A184CD}" type="pres">
      <dgm:prSet presAssocID="{2C7B3A62-4A3F-4A06-A236-1E142B1177DF}" presName="c18" presStyleLbl="node1" presStyleIdx="17" presStyleCnt="19"/>
      <dgm:spPr/>
    </dgm:pt>
    <dgm:pt modelId="{CF92AB4D-12C2-4BBC-992C-B5CAB1047B07}" type="pres">
      <dgm:prSet presAssocID="{4DF1F154-1299-4B51-B6FE-5111411F5D01}" presName="chevronComposite1" presStyleCnt="0"/>
      <dgm:spPr/>
    </dgm:pt>
    <dgm:pt modelId="{F202E533-90DA-4690-B55D-54047308610C}" type="pres">
      <dgm:prSet presAssocID="{4DF1F154-1299-4B51-B6FE-5111411F5D01}" presName="chevron1" presStyleLbl="sibTrans2D1" presStyleIdx="0" presStyleCnt="3"/>
      <dgm:spPr/>
    </dgm:pt>
    <dgm:pt modelId="{0D045934-A4BA-4C96-B68A-5B6BBB296A59}" type="pres">
      <dgm:prSet presAssocID="{4DF1F154-1299-4B51-B6FE-5111411F5D01}" presName="spChevron1" presStyleCnt="0"/>
      <dgm:spPr/>
    </dgm:pt>
    <dgm:pt modelId="{296B9037-FF64-493B-A57B-8D1B732DF7FD}" type="pres">
      <dgm:prSet presAssocID="{F5A767A6-94BD-4777-BE53-8F255D67C317}" presName="middle" presStyleCnt="0"/>
      <dgm:spPr/>
    </dgm:pt>
    <dgm:pt modelId="{BF52449B-EBE9-46D7-884D-819710172464}" type="pres">
      <dgm:prSet presAssocID="{F5A767A6-94BD-4777-BE53-8F255D67C317}" presName="parTxMid" presStyleLbl="revTx" presStyleIdx="1" presStyleCnt="3"/>
      <dgm:spPr/>
    </dgm:pt>
    <dgm:pt modelId="{ABCB90FD-1FD9-4B2B-8C53-4C62B139446E}" type="pres">
      <dgm:prSet presAssocID="{F5A767A6-94BD-4777-BE53-8F255D67C317}" presName="spMid" presStyleCnt="0"/>
      <dgm:spPr/>
    </dgm:pt>
    <dgm:pt modelId="{7A22D9CB-F863-47D5-82ED-45772927E55C}" type="pres">
      <dgm:prSet presAssocID="{F582C0B4-B4FA-4895-88DC-3FAAC5BA7E4A}" presName="chevronComposite1" presStyleCnt="0"/>
      <dgm:spPr/>
    </dgm:pt>
    <dgm:pt modelId="{87951133-485E-4505-AB99-7D21C2A6C4D8}" type="pres">
      <dgm:prSet presAssocID="{F582C0B4-B4FA-4895-88DC-3FAAC5BA7E4A}" presName="chevron1" presStyleLbl="sibTrans2D1" presStyleIdx="1" presStyleCnt="3"/>
      <dgm:spPr/>
    </dgm:pt>
    <dgm:pt modelId="{5619559C-82E3-4686-BEA3-C03D9A686F83}" type="pres">
      <dgm:prSet presAssocID="{F582C0B4-B4FA-4895-88DC-3FAAC5BA7E4A}" presName="spChevron1" presStyleCnt="0"/>
      <dgm:spPr/>
    </dgm:pt>
    <dgm:pt modelId="{2DA12C3E-6882-435D-A998-F343B80208E0}" type="pres">
      <dgm:prSet presAssocID="{88EFA962-50DF-4B8A-8F32-1337B6961E60}" presName="middle" presStyleCnt="0"/>
      <dgm:spPr/>
    </dgm:pt>
    <dgm:pt modelId="{0502410A-3BB1-4C78-8A7B-410AA7F7C95E}" type="pres">
      <dgm:prSet presAssocID="{88EFA962-50DF-4B8A-8F32-1337B6961E60}" presName="parTxMid" presStyleLbl="revTx" presStyleIdx="2" presStyleCnt="3"/>
      <dgm:spPr/>
    </dgm:pt>
    <dgm:pt modelId="{024A673C-80AF-417A-8C47-C1E552B8E016}" type="pres">
      <dgm:prSet presAssocID="{88EFA962-50DF-4B8A-8F32-1337B6961E60}" presName="spMid" presStyleCnt="0"/>
      <dgm:spPr/>
    </dgm:pt>
    <dgm:pt modelId="{5A0140F0-34C3-46C2-9C92-7E309781B17F}" type="pres">
      <dgm:prSet presAssocID="{09B24AE9-9373-45C3-8E97-67998694E009}" presName="chevronComposite1" presStyleCnt="0"/>
      <dgm:spPr/>
    </dgm:pt>
    <dgm:pt modelId="{72C68B96-333C-4C25-8B9D-FD11783D87E7}" type="pres">
      <dgm:prSet presAssocID="{09B24AE9-9373-45C3-8E97-67998694E009}" presName="chevron1" presStyleLbl="sibTrans2D1" presStyleIdx="2" presStyleCnt="3"/>
      <dgm:spPr/>
    </dgm:pt>
    <dgm:pt modelId="{17875736-E619-4349-8101-FF1567C33B6A}" type="pres">
      <dgm:prSet presAssocID="{09B24AE9-9373-45C3-8E97-67998694E009}" presName="spChevron1" presStyleCnt="0"/>
      <dgm:spPr/>
    </dgm:pt>
    <dgm:pt modelId="{BFB7381E-220D-4A60-B384-16F90EE220F8}" type="pres">
      <dgm:prSet presAssocID="{7E650C8A-C668-4ABD-97B2-DDC356C1CC4A}" presName="last" presStyleCnt="0"/>
      <dgm:spPr/>
    </dgm:pt>
    <dgm:pt modelId="{C872A4D8-BCC7-41F3-8D2E-91985E34429D}" type="pres">
      <dgm:prSet presAssocID="{7E650C8A-C668-4ABD-97B2-DDC356C1CC4A}" presName="circleTx" presStyleLbl="node1" presStyleIdx="18" presStyleCnt="19"/>
      <dgm:spPr/>
    </dgm:pt>
    <dgm:pt modelId="{43FEE8E1-1E7B-485E-9CE8-4E1A17BB04B3}" type="pres">
      <dgm:prSet presAssocID="{7E650C8A-C668-4ABD-97B2-DDC356C1CC4A}" presName="spN" presStyleCnt="0"/>
      <dgm:spPr/>
    </dgm:pt>
  </dgm:ptLst>
  <dgm:cxnLst>
    <dgm:cxn modelId="{FD82C601-E5C7-400E-A686-6D2955C4B2B5}" type="presOf" srcId="{88EFA962-50DF-4B8A-8F32-1337B6961E60}" destId="{0502410A-3BB1-4C78-8A7B-410AA7F7C95E}" srcOrd="0" destOrd="0" presId="urn:microsoft.com/office/officeart/2009/3/layout/RandomtoResultProcess"/>
    <dgm:cxn modelId="{665E430B-5EF2-4067-997C-BCDE2AEAC00A}" type="presOf" srcId="{2C7B3A62-4A3F-4A06-A236-1E142B1177DF}" destId="{1DE0B4AB-2B2C-4774-B0C0-8F1364C21943}" srcOrd="0" destOrd="0" presId="urn:microsoft.com/office/officeart/2009/3/layout/RandomtoResultProcess"/>
    <dgm:cxn modelId="{81B71067-2A12-46A2-B793-1935180B12CB}" type="presOf" srcId="{7E650C8A-C668-4ABD-97B2-DDC356C1CC4A}" destId="{C872A4D8-BCC7-41F3-8D2E-91985E34429D}" srcOrd="0" destOrd="0" presId="urn:microsoft.com/office/officeart/2009/3/layout/RandomtoResultProcess"/>
    <dgm:cxn modelId="{65FAC27A-AE92-412F-AAC5-BF262BACC534}" srcId="{4A8BF72F-81EF-4F9C-B379-F40A3E6C8762}" destId="{88EFA962-50DF-4B8A-8F32-1337B6961E60}" srcOrd="2" destOrd="0" parTransId="{59CBC653-2DD2-4C1E-B33E-3871D1157CB0}" sibTransId="{09B24AE9-9373-45C3-8E97-67998694E009}"/>
    <dgm:cxn modelId="{7230AB8F-12F9-4626-A7ED-677C5A74D21B}" srcId="{4A8BF72F-81EF-4F9C-B379-F40A3E6C8762}" destId="{2C7B3A62-4A3F-4A06-A236-1E142B1177DF}" srcOrd="0" destOrd="0" parTransId="{CB3D222A-2796-48CB-8B87-12D63A1C282B}" sibTransId="{4DF1F154-1299-4B51-B6FE-5111411F5D01}"/>
    <dgm:cxn modelId="{E0043D9C-01B0-4DD8-8461-65D4DF865C67}" srcId="{4A8BF72F-81EF-4F9C-B379-F40A3E6C8762}" destId="{F5A767A6-94BD-4777-BE53-8F255D67C317}" srcOrd="1" destOrd="0" parTransId="{3F927D4D-FD8C-4DA3-8475-0DB59ACB6755}" sibTransId="{F582C0B4-B4FA-4895-88DC-3FAAC5BA7E4A}"/>
    <dgm:cxn modelId="{85F0409D-9914-4064-933C-A8CD7566B786}" srcId="{4A8BF72F-81EF-4F9C-B379-F40A3E6C8762}" destId="{7E650C8A-C668-4ABD-97B2-DDC356C1CC4A}" srcOrd="3" destOrd="0" parTransId="{DDE3AFF9-C001-485C-A249-4AD000566BEC}" sibTransId="{CAD96D54-D0C6-4097-AB97-30C892B94697}"/>
    <dgm:cxn modelId="{AD0206C5-AC59-490D-9350-EE216C417FBF}" type="presOf" srcId="{4A8BF72F-81EF-4F9C-B379-F40A3E6C8762}" destId="{44C87341-122B-4610-85B1-A20DC6122201}" srcOrd="0" destOrd="0" presId="urn:microsoft.com/office/officeart/2009/3/layout/RandomtoResultProcess"/>
    <dgm:cxn modelId="{EA65CEEA-E701-412B-BC50-0878FCC49A15}" type="presOf" srcId="{F5A767A6-94BD-4777-BE53-8F255D67C317}" destId="{BF52449B-EBE9-46D7-884D-819710172464}" srcOrd="0" destOrd="0" presId="urn:microsoft.com/office/officeart/2009/3/layout/RandomtoResultProcess"/>
    <dgm:cxn modelId="{93DFBF46-8314-49C4-9A92-19A3C9740E1D}" type="presParOf" srcId="{44C87341-122B-4610-85B1-A20DC6122201}" destId="{BF7DF196-19A6-4829-A8E9-7C545310622A}" srcOrd="0" destOrd="0" presId="urn:microsoft.com/office/officeart/2009/3/layout/RandomtoResultProcess"/>
    <dgm:cxn modelId="{B3431056-CC24-41C1-A62A-854A33E78D0A}" type="presParOf" srcId="{BF7DF196-19A6-4829-A8E9-7C545310622A}" destId="{1DE0B4AB-2B2C-4774-B0C0-8F1364C21943}" srcOrd="0" destOrd="0" presId="urn:microsoft.com/office/officeart/2009/3/layout/RandomtoResultProcess"/>
    <dgm:cxn modelId="{CF2ECDEB-BD9B-42B5-860B-C29C790ED57F}" type="presParOf" srcId="{BF7DF196-19A6-4829-A8E9-7C545310622A}" destId="{B3652504-B47F-4114-82EB-F0E2679FF5B5}" srcOrd="1" destOrd="0" presId="urn:microsoft.com/office/officeart/2009/3/layout/RandomtoResultProcess"/>
    <dgm:cxn modelId="{40D28985-0F6D-42BA-9C58-81E73575E42B}" type="presParOf" srcId="{BF7DF196-19A6-4829-A8E9-7C545310622A}" destId="{7FD06812-B79E-4B01-BD47-728D7FA00020}" srcOrd="2" destOrd="0" presId="urn:microsoft.com/office/officeart/2009/3/layout/RandomtoResultProcess"/>
    <dgm:cxn modelId="{B161B072-21DD-4AE9-9050-270F5336928A}" type="presParOf" srcId="{BF7DF196-19A6-4829-A8E9-7C545310622A}" destId="{E700E261-19DE-4EBD-A53D-67A89CFD347A}" srcOrd="3" destOrd="0" presId="urn:microsoft.com/office/officeart/2009/3/layout/RandomtoResultProcess"/>
    <dgm:cxn modelId="{2AA5E5C7-2332-4268-B775-C08B9A569B58}" type="presParOf" srcId="{BF7DF196-19A6-4829-A8E9-7C545310622A}" destId="{63CE36BC-72D0-4EC8-B613-C06FBD66FB1E}" srcOrd="4" destOrd="0" presId="urn:microsoft.com/office/officeart/2009/3/layout/RandomtoResultProcess"/>
    <dgm:cxn modelId="{EF769146-FE58-4384-A4B5-72C6CBEBF23B}" type="presParOf" srcId="{BF7DF196-19A6-4829-A8E9-7C545310622A}" destId="{021EBF36-147F-40DB-B8EF-FAC51EB17A97}" srcOrd="5" destOrd="0" presId="urn:microsoft.com/office/officeart/2009/3/layout/RandomtoResultProcess"/>
    <dgm:cxn modelId="{02964527-214F-4134-A4AA-F863B3BB4F31}" type="presParOf" srcId="{BF7DF196-19A6-4829-A8E9-7C545310622A}" destId="{20259760-94D7-4114-99BB-114123F45072}" srcOrd="6" destOrd="0" presId="urn:microsoft.com/office/officeart/2009/3/layout/RandomtoResultProcess"/>
    <dgm:cxn modelId="{60D36363-2A62-4B0A-94FB-8325029E4A88}" type="presParOf" srcId="{BF7DF196-19A6-4829-A8E9-7C545310622A}" destId="{74B2723D-2415-4D2D-B665-1B7E73DDA6BE}" srcOrd="7" destOrd="0" presId="urn:microsoft.com/office/officeart/2009/3/layout/RandomtoResultProcess"/>
    <dgm:cxn modelId="{4979CA8D-375A-40F5-98B4-5E38B94A7AF9}" type="presParOf" srcId="{BF7DF196-19A6-4829-A8E9-7C545310622A}" destId="{228D3FA8-9D89-4832-9111-61411BA434EF}" srcOrd="8" destOrd="0" presId="urn:microsoft.com/office/officeart/2009/3/layout/RandomtoResultProcess"/>
    <dgm:cxn modelId="{7158F06D-A318-4DFA-A5B4-18374F1E0631}" type="presParOf" srcId="{BF7DF196-19A6-4829-A8E9-7C545310622A}" destId="{01667EF6-8F30-43CB-B5E1-BC7D77F2AF04}" srcOrd="9" destOrd="0" presId="urn:microsoft.com/office/officeart/2009/3/layout/RandomtoResultProcess"/>
    <dgm:cxn modelId="{F7775B7A-D926-471E-B29C-6F9B2BFDE569}" type="presParOf" srcId="{BF7DF196-19A6-4829-A8E9-7C545310622A}" destId="{C14871B5-1877-47B1-B78A-9283C1BA7BC1}" srcOrd="10" destOrd="0" presId="urn:microsoft.com/office/officeart/2009/3/layout/RandomtoResultProcess"/>
    <dgm:cxn modelId="{B44F04C0-1392-47BA-B5BD-6601DEC63B57}" type="presParOf" srcId="{BF7DF196-19A6-4829-A8E9-7C545310622A}" destId="{8D27DD0E-AE0F-468E-A219-638A94B6658A}" srcOrd="11" destOrd="0" presId="urn:microsoft.com/office/officeart/2009/3/layout/RandomtoResultProcess"/>
    <dgm:cxn modelId="{0109705B-19FA-4263-9187-92E532F4F314}" type="presParOf" srcId="{BF7DF196-19A6-4829-A8E9-7C545310622A}" destId="{A570B436-9519-470E-B4B8-9E5A8642BAA8}" srcOrd="12" destOrd="0" presId="urn:microsoft.com/office/officeart/2009/3/layout/RandomtoResultProcess"/>
    <dgm:cxn modelId="{CF30F98B-D094-4EED-B683-62612A26E2C7}" type="presParOf" srcId="{BF7DF196-19A6-4829-A8E9-7C545310622A}" destId="{BA26733E-2757-4372-81D6-DCF023418235}" srcOrd="13" destOrd="0" presId="urn:microsoft.com/office/officeart/2009/3/layout/RandomtoResultProcess"/>
    <dgm:cxn modelId="{AEB0A7C2-7D7F-482A-A71C-B372B155066E}" type="presParOf" srcId="{BF7DF196-19A6-4829-A8E9-7C545310622A}" destId="{558CA744-D53B-4906-B53D-D38EE7C50E64}" srcOrd="14" destOrd="0" presId="urn:microsoft.com/office/officeart/2009/3/layout/RandomtoResultProcess"/>
    <dgm:cxn modelId="{329F3288-09B7-47A3-B579-A16A01EDAB89}" type="presParOf" srcId="{BF7DF196-19A6-4829-A8E9-7C545310622A}" destId="{ED2AD076-353D-4B96-A4BB-5B1DBCA521E7}" srcOrd="15" destOrd="0" presId="urn:microsoft.com/office/officeart/2009/3/layout/RandomtoResultProcess"/>
    <dgm:cxn modelId="{1234C27A-0BF0-43ED-9929-1E8C94E4C202}" type="presParOf" srcId="{BF7DF196-19A6-4829-A8E9-7C545310622A}" destId="{5698E5C1-6934-478A-A83E-85F983A6D8D8}" srcOrd="16" destOrd="0" presId="urn:microsoft.com/office/officeart/2009/3/layout/RandomtoResultProcess"/>
    <dgm:cxn modelId="{34FE2545-1557-4F67-BE5C-495FA4369372}" type="presParOf" srcId="{BF7DF196-19A6-4829-A8E9-7C545310622A}" destId="{D3CDBE45-D63D-4309-9E4B-E308DDEA2C74}" srcOrd="17" destOrd="0" presId="urn:microsoft.com/office/officeart/2009/3/layout/RandomtoResultProcess"/>
    <dgm:cxn modelId="{9D624CC5-24D5-4583-8F58-FF8698D4E1B7}" type="presParOf" srcId="{BF7DF196-19A6-4829-A8E9-7C545310622A}" destId="{9E65D605-0D85-4499-BCFA-AC7F79A184CD}" srcOrd="18" destOrd="0" presId="urn:microsoft.com/office/officeart/2009/3/layout/RandomtoResultProcess"/>
    <dgm:cxn modelId="{B62AB93C-2BA5-42AF-9732-DF3FC3F16B7B}" type="presParOf" srcId="{44C87341-122B-4610-85B1-A20DC6122201}" destId="{CF92AB4D-12C2-4BBC-992C-B5CAB1047B07}" srcOrd="1" destOrd="0" presId="urn:microsoft.com/office/officeart/2009/3/layout/RandomtoResultProcess"/>
    <dgm:cxn modelId="{95B094CF-A798-4461-915B-512E90312710}" type="presParOf" srcId="{CF92AB4D-12C2-4BBC-992C-B5CAB1047B07}" destId="{F202E533-90DA-4690-B55D-54047308610C}" srcOrd="0" destOrd="0" presId="urn:microsoft.com/office/officeart/2009/3/layout/RandomtoResultProcess"/>
    <dgm:cxn modelId="{F1EA828B-F806-4993-B7FC-2772FA79F5F7}" type="presParOf" srcId="{CF92AB4D-12C2-4BBC-992C-B5CAB1047B07}" destId="{0D045934-A4BA-4C96-B68A-5B6BBB296A59}" srcOrd="1" destOrd="0" presId="urn:microsoft.com/office/officeart/2009/3/layout/RandomtoResultProcess"/>
    <dgm:cxn modelId="{E1D95C5F-599E-4509-B80E-3D1DBEC2C1BC}" type="presParOf" srcId="{44C87341-122B-4610-85B1-A20DC6122201}" destId="{296B9037-FF64-493B-A57B-8D1B732DF7FD}" srcOrd="2" destOrd="0" presId="urn:microsoft.com/office/officeart/2009/3/layout/RandomtoResultProcess"/>
    <dgm:cxn modelId="{D1EC8B36-86E0-484E-B725-3A4C92BCD327}" type="presParOf" srcId="{296B9037-FF64-493B-A57B-8D1B732DF7FD}" destId="{BF52449B-EBE9-46D7-884D-819710172464}" srcOrd="0" destOrd="0" presId="urn:microsoft.com/office/officeart/2009/3/layout/RandomtoResultProcess"/>
    <dgm:cxn modelId="{70E12F07-11C8-4745-9E47-A71861643015}" type="presParOf" srcId="{296B9037-FF64-493B-A57B-8D1B732DF7FD}" destId="{ABCB90FD-1FD9-4B2B-8C53-4C62B139446E}" srcOrd="1" destOrd="0" presId="urn:microsoft.com/office/officeart/2009/3/layout/RandomtoResultProcess"/>
    <dgm:cxn modelId="{4E163F30-B464-41B1-9D1B-7A96C7F4698F}" type="presParOf" srcId="{44C87341-122B-4610-85B1-A20DC6122201}" destId="{7A22D9CB-F863-47D5-82ED-45772927E55C}" srcOrd="3" destOrd="0" presId="urn:microsoft.com/office/officeart/2009/3/layout/RandomtoResultProcess"/>
    <dgm:cxn modelId="{3AAA33D8-7793-485D-A6A2-38D578C4B3A9}" type="presParOf" srcId="{7A22D9CB-F863-47D5-82ED-45772927E55C}" destId="{87951133-485E-4505-AB99-7D21C2A6C4D8}" srcOrd="0" destOrd="0" presId="urn:microsoft.com/office/officeart/2009/3/layout/RandomtoResultProcess"/>
    <dgm:cxn modelId="{2533ACD9-7431-4148-93EF-83AA1CD3BC94}" type="presParOf" srcId="{7A22D9CB-F863-47D5-82ED-45772927E55C}" destId="{5619559C-82E3-4686-BEA3-C03D9A686F83}" srcOrd="1" destOrd="0" presId="urn:microsoft.com/office/officeart/2009/3/layout/RandomtoResultProcess"/>
    <dgm:cxn modelId="{AF732296-2906-4CB4-8BC6-ADCD8B5D2DF9}" type="presParOf" srcId="{44C87341-122B-4610-85B1-A20DC6122201}" destId="{2DA12C3E-6882-435D-A998-F343B80208E0}" srcOrd="4" destOrd="0" presId="urn:microsoft.com/office/officeart/2009/3/layout/RandomtoResultProcess"/>
    <dgm:cxn modelId="{4EC8D0F8-0264-42F5-9365-87717668865B}" type="presParOf" srcId="{2DA12C3E-6882-435D-A998-F343B80208E0}" destId="{0502410A-3BB1-4C78-8A7B-410AA7F7C95E}" srcOrd="0" destOrd="0" presId="urn:microsoft.com/office/officeart/2009/3/layout/RandomtoResultProcess"/>
    <dgm:cxn modelId="{F9A5ADE2-9026-4DF5-ADAB-5DD1EBACDBBA}" type="presParOf" srcId="{2DA12C3E-6882-435D-A998-F343B80208E0}" destId="{024A673C-80AF-417A-8C47-C1E552B8E016}" srcOrd="1" destOrd="0" presId="urn:microsoft.com/office/officeart/2009/3/layout/RandomtoResultProcess"/>
    <dgm:cxn modelId="{362E091D-FBDD-4627-8D96-3AD83A781701}" type="presParOf" srcId="{44C87341-122B-4610-85B1-A20DC6122201}" destId="{5A0140F0-34C3-46C2-9C92-7E309781B17F}" srcOrd="5" destOrd="0" presId="urn:microsoft.com/office/officeart/2009/3/layout/RandomtoResultProcess"/>
    <dgm:cxn modelId="{604F1060-1C9A-4D23-A6ED-F5D11970337F}" type="presParOf" srcId="{5A0140F0-34C3-46C2-9C92-7E309781B17F}" destId="{72C68B96-333C-4C25-8B9D-FD11783D87E7}" srcOrd="0" destOrd="0" presId="urn:microsoft.com/office/officeart/2009/3/layout/RandomtoResultProcess"/>
    <dgm:cxn modelId="{5210619E-69ED-4D21-B2BA-137FF4BBB324}" type="presParOf" srcId="{5A0140F0-34C3-46C2-9C92-7E309781B17F}" destId="{17875736-E619-4349-8101-FF1567C33B6A}" srcOrd="1" destOrd="0" presId="urn:microsoft.com/office/officeart/2009/3/layout/RandomtoResultProcess"/>
    <dgm:cxn modelId="{9B48BE3B-E9A0-4B73-9EF9-32FE0039667C}" type="presParOf" srcId="{44C87341-122B-4610-85B1-A20DC6122201}" destId="{BFB7381E-220D-4A60-B384-16F90EE220F8}" srcOrd="6" destOrd="0" presId="urn:microsoft.com/office/officeart/2009/3/layout/RandomtoResultProcess"/>
    <dgm:cxn modelId="{47A2F74C-C60A-4434-A3D3-4ED8EC32EFE2}" type="presParOf" srcId="{BFB7381E-220D-4A60-B384-16F90EE220F8}" destId="{C872A4D8-BCC7-41F3-8D2E-91985E34429D}" srcOrd="0" destOrd="0" presId="urn:microsoft.com/office/officeart/2009/3/layout/RandomtoResultProcess"/>
    <dgm:cxn modelId="{E2E40113-5476-4749-B797-91AA2EE15A1E}" type="presParOf" srcId="{BFB7381E-220D-4A60-B384-16F90EE220F8}" destId="{43FEE8E1-1E7B-485E-9CE8-4E1A17BB04B3}" srcOrd="1" destOrd="0" presId="urn:microsoft.com/office/officeart/2009/3/layout/RandomtoResult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867831-272E-4FA6-B01B-C6798C29A924}" type="doc">
      <dgm:prSet loTypeId="urn:microsoft.com/office/officeart/2005/8/layout/process5" loCatId="process" qsTypeId="urn:microsoft.com/office/officeart/2005/8/quickstyle/3d1" qsCatId="3D" csTypeId="urn:microsoft.com/office/officeart/2005/8/colors/accent3_3" csCatId="accent3" phldr="1"/>
      <dgm:spPr/>
      <dgm:t>
        <a:bodyPr/>
        <a:lstStyle/>
        <a:p>
          <a:endParaRPr lang="en-US"/>
        </a:p>
      </dgm:t>
    </dgm:pt>
    <dgm:pt modelId="{D69A9E18-E8FF-488C-8645-E32A4F102FC2}">
      <dgm:prSet phldrT="[Text]"/>
      <dgm:spPr/>
      <dgm:t>
        <a:bodyPr/>
        <a:lstStyle/>
        <a:p>
          <a:r>
            <a:rPr lang="en-US" b="1" dirty="0">
              <a:solidFill>
                <a:schemeClr val="tx1"/>
              </a:solidFill>
            </a:rPr>
            <a:t>Flush</a:t>
          </a:r>
        </a:p>
      </dgm:t>
    </dgm:pt>
    <dgm:pt modelId="{B1D7C562-012C-4EE5-AED4-A1A085746EDE}" type="parTrans" cxnId="{A9B78835-A5B4-4CEF-A47D-BED81099F4DB}">
      <dgm:prSet/>
      <dgm:spPr/>
      <dgm:t>
        <a:bodyPr/>
        <a:lstStyle/>
        <a:p>
          <a:endParaRPr lang="en-US"/>
        </a:p>
      </dgm:t>
    </dgm:pt>
    <dgm:pt modelId="{6443C3DE-83DC-4337-A924-6CC3EDAEFB54}" type="sibTrans" cxnId="{A9B78835-A5B4-4CEF-A47D-BED81099F4DB}">
      <dgm:prSet/>
      <dgm:spPr/>
      <dgm:t>
        <a:bodyPr/>
        <a:lstStyle/>
        <a:p>
          <a:endParaRPr lang="en-US" dirty="0"/>
        </a:p>
      </dgm:t>
    </dgm:pt>
    <dgm:pt modelId="{2B5C1B03-41A7-43FB-AE4A-2D7FF7671E2D}">
      <dgm:prSet phldrT="[Text]"/>
      <dgm:spPr/>
      <dgm:t>
        <a:bodyPr/>
        <a:lstStyle/>
        <a:p>
          <a:r>
            <a:rPr lang="en-US" b="1" dirty="0">
              <a:solidFill>
                <a:schemeClr val="tx1"/>
              </a:solidFill>
            </a:rPr>
            <a:t>Lube</a:t>
          </a:r>
        </a:p>
      </dgm:t>
    </dgm:pt>
    <dgm:pt modelId="{E579C394-4FEF-4E8C-AC94-4C2D3CE56CE5}" type="parTrans" cxnId="{CE44068E-FCBC-4877-8C45-AFB9A5BAC62D}">
      <dgm:prSet/>
      <dgm:spPr/>
      <dgm:t>
        <a:bodyPr/>
        <a:lstStyle/>
        <a:p>
          <a:endParaRPr lang="en-US"/>
        </a:p>
      </dgm:t>
    </dgm:pt>
    <dgm:pt modelId="{CBEA8036-70D9-4684-ACDF-CF65AFFCCA7E}" type="sibTrans" cxnId="{CE44068E-FCBC-4877-8C45-AFB9A5BAC62D}">
      <dgm:prSet/>
      <dgm:spPr/>
      <dgm:t>
        <a:bodyPr/>
        <a:lstStyle/>
        <a:p>
          <a:endParaRPr lang="en-US" dirty="0"/>
        </a:p>
      </dgm:t>
    </dgm:pt>
    <dgm:pt modelId="{AE06B56F-4196-47A8-8561-5E331FBAF9C1}">
      <dgm:prSet phldrT="[Text]"/>
      <dgm:spPr/>
      <dgm:t>
        <a:bodyPr/>
        <a:lstStyle/>
        <a:p>
          <a:r>
            <a:rPr lang="en-US" b="1" dirty="0">
              <a:solidFill>
                <a:schemeClr val="tx1"/>
              </a:solidFill>
            </a:rPr>
            <a:t>Seal-Bulk</a:t>
          </a:r>
        </a:p>
      </dgm:t>
    </dgm:pt>
    <dgm:pt modelId="{90302EEE-770C-46C6-83F6-6B0DC958BC83}" type="parTrans" cxnId="{B3FE551E-B4E8-44B3-9BBA-5D25D863AE14}">
      <dgm:prSet/>
      <dgm:spPr/>
      <dgm:t>
        <a:bodyPr/>
        <a:lstStyle/>
        <a:p>
          <a:endParaRPr lang="en-US"/>
        </a:p>
      </dgm:t>
    </dgm:pt>
    <dgm:pt modelId="{2F1082F6-A165-403C-9167-25AE4E712AEF}" type="sibTrans" cxnId="{B3FE551E-B4E8-44B3-9BBA-5D25D863AE14}">
      <dgm:prSet/>
      <dgm:spPr/>
      <dgm:t>
        <a:bodyPr/>
        <a:lstStyle/>
        <a:p>
          <a:endParaRPr lang="en-US" dirty="0"/>
        </a:p>
      </dgm:t>
    </dgm:pt>
    <dgm:pt modelId="{239375C7-30EE-49FC-A6BD-1A56D9F1A5FF}">
      <dgm:prSet phldrT="[Text]"/>
      <dgm:spPr/>
      <dgm:t>
        <a:bodyPr/>
        <a:lstStyle/>
        <a:p>
          <a:r>
            <a:rPr lang="en-US" b="1" dirty="0">
              <a:solidFill>
                <a:schemeClr val="tx1"/>
              </a:solidFill>
            </a:rPr>
            <a:t>Seal-Stick</a:t>
          </a:r>
        </a:p>
      </dgm:t>
    </dgm:pt>
    <dgm:pt modelId="{3533B6DC-DEC1-468A-87FA-39F9F880B65F}" type="parTrans" cxnId="{6AF3825A-F2DC-4BE5-8B2A-D5391042B80D}">
      <dgm:prSet/>
      <dgm:spPr/>
      <dgm:t>
        <a:bodyPr/>
        <a:lstStyle/>
        <a:p>
          <a:endParaRPr lang="en-US"/>
        </a:p>
      </dgm:t>
    </dgm:pt>
    <dgm:pt modelId="{E1A9908C-91E5-4F64-B59D-F07947510402}" type="sibTrans" cxnId="{6AF3825A-F2DC-4BE5-8B2A-D5391042B80D}">
      <dgm:prSet/>
      <dgm:spPr/>
      <dgm:t>
        <a:bodyPr/>
        <a:lstStyle/>
        <a:p>
          <a:endParaRPr lang="en-US" dirty="0"/>
        </a:p>
      </dgm:t>
    </dgm:pt>
    <dgm:pt modelId="{695AFECD-DCA7-4DA8-83B7-AD53B5E9522E}">
      <dgm:prSet phldrT="[Text]"/>
      <dgm:spPr/>
      <dgm:t>
        <a:bodyPr/>
        <a:lstStyle/>
        <a:p>
          <a:r>
            <a:rPr lang="en-US" b="1" dirty="0">
              <a:solidFill>
                <a:schemeClr val="tx1"/>
              </a:solidFill>
            </a:rPr>
            <a:t>Seal w/Teflon</a:t>
          </a:r>
        </a:p>
      </dgm:t>
    </dgm:pt>
    <dgm:pt modelId="{1CA92B52-A584-4D28-8519-F3D0F2E0022C}" type="parTrans" cxnId="{6131A95E-7B25-4B63-9286-1927C75347A7}">
      <dgm:prSet/>
      <dgm:spPr/>
      <dgm:t>
        <a:bodyPr/>
        <a:lstStyle/>
        <a:p>
          <a:endParaRPr lang="en-US"/>
        </a:p>
      </dgm:t>
    </dgm:pt>
    <dgm:pt modelId="{7BCBA761-B55F-47D6-88B5-5DC28A37AF29}" type="sibTrans" cxnId="{6131A95E-7B25-4B63-9286-1927C75347A7}">
      <dgm:prSet/>
      <dgm:spPr/>
      <dgm:t>
        <a:bodyPr/>
        <a:lstStyle/>
        <a:p>
          <a:endParaRPr lang="en-US"/>
        </a:p>
      </dgm:t>
    </dgm:pt>
    <dgm:pt modelId="{792DBE00-0060-40D5-A927-B50758FA7BA3}" type="pres">
      <dgm:prSet presAssocID="{B7867831-272E-4FA6-B01B-C6798C29A924}" presName="diagram" presStyleCnt="0">
        <dgm:presLayoutVars>
          <dgm:dir/>
          <dgm:resizeHandles val="exact"/>
        </dgm:presLayoutVars>
      </dgm:prSet>
      <dgm:spPr/>
    </dgm:pt>
    <dgm:pt modelId="{B90E3545-2C48-48BD-A27B-B77FFAD04F7E}" type="pres">
      <dgm:prSet presAssocID="{D69A9E18-E8FF-488C-8645-E32A4F102FC2}" presName="node" presStyleLbl="node1" presStyleIdx="0" presStyleCnt="5">
        <dgm:presLayoutVars>
          <dgm:bulletEnabled val="1"/>
        </dgm:presLayoutVars>
      </dgm:prSet>
      <dgm:spPr/>
    </dgm:pt>
    <dgm:pt modelId="{CC0481A4-6A53-4CAB-9851-38D739A34142}" type="pres">
      <dgm:prSet presAssocID="{6443C3DE-83DC-4337-A924-6CC3EDAEFB54}" presName="sibTrans" presStyleLbl="sibTrans2D1" presStyleIdx="0" presStyleCnt="4"/>
      <dgm:spPr/>
    </dgm:pt>
    <dgm:pt modelId="{A02232E2-50E8-4E8B-A5E6-76342DF4C37D}" type="pres">
      <dgm:prSet presAssocID="{6443C3DE-83DC-4337-A924-6CC3EDAEFB54}" presName="connectorText" presStyleLbl="sibTrans2D1" presStyleIdx="0" presStyleCnt="4"/>
      <dgm:spPr/>
    </dgm:pt>
    <dgm:pt modelId="{ECD51CC7-E4B7-4000-A945-624B4DAA550D}" type="pres">
      <dgm:prSet presAssocID="{2B5C1B03-41A7-43FB-AE4A-2D7FF7671E2D}" presName="node" presStyleLbl="node1" presStyleIdx="1" presStyleCnt="5">
        <dgm:presLayoutVars>
          <dgm:bulletEnabled val="1"/>
        </dgm:presLayoutVars>
      </dgm:prSet>
      <dgm:spPr/>
    </dgm:pt>
    <dgm:pt modelId="{27B865BB-7517-4AAB-950F-42B2B4CBE855}" type="pres">
      <dgm:prSet presAssocID="{CBEA8036-70D9-4684-ACDF-CF65AFFCCA7E}" presName="sibTrans" presStyleLbl="sibTrans2D1" presStyleIdx="1" presStyleCnt="4"/>
      <dgm:spPr/>
    </dgm:pt>
    <dgm:pt modelId="{D0F811DA-CC54-4C06-9934-52FBFC6D2775}" type="pres">
      <dgm:prSet presAssocID="{CBEA8036-70D9-4684-ACDF-CF65AFFCCA7E}" presName="connectorText" presStyleLbl="sibTrans2D1" presStyleIdx="1" presStyleCnt="4"/>
      <dgm:spPr/>
    </dgm:pt>
    <dgm:pt modelId="{6328930B-4F4B-4854-B2AB-7C990BFB6554}" type="pres">
      <dgm:prSet presAssocID="{AE06B56F-4196-47A8-8561-5E331FBAF9C1}" presName="node" presStyleLbl="node1" presStyleIdx="2" presStyleCnt="5">
        <dgm:presLayoutVars>
          <dgm:bulletEnabled val="1"/>
        </dgm:presLayoutVars>
      </dgm:prSet>
      <dgm:spPr/>
    </dgm:pt>
    <dgm:pt modelId="{17442F05-81C3-4C82-88C3-690B9A28A867}" type="pres">
      <dgm:prSet presAssocID="{2F1082F6-A165-403C-9167-25AE4E712AEF}" presName="sibTrans" presStyleLbl="sibTrans2D1" presStyleIdx="2" presStyleCnt="4"/>
      <dgm:spPr/>
    </dgm:pt>
    <dgm:pt modelId="{A353596C-AFBB-442F-8FC3-BE167CC0CB7B}" type="pres">
      <dgm:prSet presAssocID="{2F1082F6-A165-403C-9167-25AE4E712AEF}" presName="connectorText" presStyleLbl="sibTrans2D1" presStyleIdx="2" presStyleCnt="4"/>
      <dgm:spPr/>
    </dgm:pt>
    <dgm:pt modelId="{D803D184-E8B8-4DDE-BE3E-C5859035E4B7}" type="pres">
      <dgm:prSet presAssocID="{239375C7-30EE-49FC-A6BD-1A56D9F1A5FF}" presName="node" presStyleLbl="node1" presStyleIdx="3" presStyleCnt="5">
        <dgm:presLayoutVars>
          <dgm:bulletEnabled val="1"/>
        </dgm:presLayoutVars>
      </dgm:prSet>
      <dgm:spPr/>
    </dgm:pt>
    <dgm:pt modelId="{BD815EB9-03D1-404D-81BB-9563A7B29588}" type="pres">
      <dgm:prSet presAssocID="{E1A9908C-91E5-4F64-B59D-F07947510402}" presName="sibTrans" presStyleLbl="sibTrans2D1" presStyleIdx="3" presStyleCnt="4"/>
      <dgm:spPr/>
    </dgm:pt>
    <dgm:pt modelId="{202A594A-BBBC-43C8-B7CE-D389482CC144}" type="pres">
      <dgm:prSet presAssocID="{E1A9908C-91E5-4F64-B59D-F07947510402}" presName="connectorText" presStyleLbl="sibTrans2D1" presStyleIdx="3" presStyleCnt="4"/>
      <dgm:spPr/>
    </dgm:pt>
    <dgm:pt modelId="{1C73B7AB-06D9-4A72-8D29-C64C890524D7}" type="pres">
      <dgm:prSet presAssocID="{695AFECD-DCA7-4DA8-83B7-AD53B5E9522E}" presName="node" presStyleLbl="node1" presStyleIdx="4" presStyleCnt="5">
        <dgm:presLayoutVars>
          <dgm:bulletEnabled val="1"/>
        </dgm:presLayoutVars>
      </dgm:prSet>
      <dgm:spPr/>
    </dgm:pt>
  </dgm:ptLst>
  <dgm:cxnLst>
    <dgm:cxn modelId="{B9E5E60A-3CAF-4CD7-A973-C879B48C2725}" type="presOf" srcId="{D69A9E18-E8FF-488C-8645-E32A4F102FC2}" destId="{B90E3545-2C48-48BD-A27B-B77FFAD04F7E}" srcOrd="0" destOrd="0" presId="urn:microsoft.com/office/officeart/2005/8/layout/process5"/>
    <dgm:cxn modelId="{5D82E91D-5842-481E-93C7-08ABCCC82044}" type="presOf" srcId="{6443C3DE-83DC-4337-A924-6CC3EDAEFB54}" destId="{CC0481A4-6A53-4CAB-9851-38D739A34142}" srcOrd="0" destOrd="0" presId="urn:microsoft.com/office/officeart/2005/8/layout/process5"/>
    <dgm:cxn modelId="{B3FE551E-B4E8-44B3-9BBA-5D25D863AE14}" srcId="{B7867831-272E-4FA6-B01B-C6798C29A924}" destId="{AE06B56F-4196-47A8-8561-5E331FBAF9C1}" srcOrd="2" destOrd="0" parTransId="{90302EEE-770C-46C6-83F6-6B0DC958BC83}" sibTransId="{2F1082F6-A165-403C-9167-25AE4E712AEF}"/>
    <dgm:cxn modelId="{A9B78835-A5B4-4CEF-A47D-BED81099F4DB}" srcId="{B7867831-272E-4FA6-B01B-C6798C29A924}" destId="{D69A9E18-E8FF-488C-8645-E32A4F102FC2}" srcOrd="0" destOrd="0" parTransId="{B1D7C562-012C-4EE5-AED4-A1A085746EDE}" sibTransId="{6443C3DE-83DC-4337-A924-6CC3EDAEFB54}"/>
    <dgm:cxn modelId="{6131A95E-7B25-4B63-9286-1927C75347A7}" srcId="{B7867831-272E-4FA6-B01B-C6798C29A924}" destId="{695AFECD-DCA7-4DA8-83B7-AD53B5E9522E}" srcOrd="4" destOrd="0" parTransId="{1CA92B52-A584-4D28-8519-F3D0F2E0022C}" sibTransId="{7BCBA761-B55F-47D6-88B5-5DC28A37AF29}"/>
    <dgm:cxn modelId="{06FB6942-9D50-448B-9980-363C1BBE76F8}" type="presOf" srcId="{2B5C1B03-41A7-43FB-AE4A-2D7FF7671E2D}" destId="{ECD51CC7-E4B7-4000-A945-624B4DAA550D}" srcOrd="0" destOrd="0" presId="urn:microsoft.com/office/officeart/2005/8/layout/process5"/>
    <dgm:cxn modelId="{B85E2A53-BF90-471B-8A01-29C1B42CBB15}" type="presOf" srcId="{E1A9908C-91E5-4F64-B59D-F07947510402}" destId="{202A594A-BBBC-43C8-B7CE-D389482CC144}" srcOrd="1" destOrd="0" presId="urn:microsoft.com/office/officeart/2005/8/layout/process5"/>
    <dgm:cxn modelId="{546D2B55-3883-4405-BCA2-7833CCCA75F0}" type="presOf" srcId="{695AFECD-DCA7-4DA8-83B7-AD53B5E9522E}" destId="{1C73B7AB-06D9-4A72-8D29-C64C890524D7}" srcOrd="0" destOrd="0" presId="urn:microsoft.com/office/officeart/2005/8/layout/process5"/>
    <dgm:cxn modelId="{6AF3825A-F2DC-4BE5-8B2A-D5391042B80D}" srcId="{B7867831-272E-4FA6-B01B-C6798C29A924}" destId="{239375C7-30EE-49FC-A6BD-1A56D9F1A5FF}" srcOrd="3" destOrd="0" parTransId="{3533B6DC-DEC1-468A-87FA-39F9F880B65F}" sibTransId="{E1A9908C-91E5-4F64-B59D-F07947510402}"/>
    <dgm:cxn modelId="{64F55F7F-FEB5-4CEE-B62F-4DF798BE440C}" type="presOf" srcId="{239375C7-30EE-49FC-A6BD-1A56D9F1A5FF}" destId="{D803D184-E8B8-4DDE-BE3E-C5859035E4B7}" srcOrd="0" destOrd="0" presId="urn:microsoft.com/office/officeart/2005/8/layout/process5"/>
    <dgm:cxn modelId="{7209C384-2E96-49D6-9AC8-EEBACEC5F3CB}" type="presOf" srcId="{AE06B56F-4196-47A8-8561-5E331FBAF9C1}" destId="{6328930B-4F4B-4854-B2AB-7C990BFB6554}" srcOrd="0" destOrd="0" presId="urn:microsoft.com/office/officeart/2005/8/layout/process5"/>
    <dgm:cxn modelId="{CE44068E-FCBC-4877-8C45-AFB9A5BAC62D}" srcId="{B7867831-272E-4FA6-B01B-C6798C29A924}" destId="{2B5C1B03-41A7-43FB-AE4A-2D7FF7671E2D}" srcOrd="1" destOrd="0" parTransId="{E579C394-4FEF-4E8C-AC94-4C2D3CE56CE5}" sibTransId="{CBEA8036-70D9-4684-ACDF-CF65AFFCCA7E}"/>
    <dgm:cxn modelId="{C0A42BA8-4A7C-4FEC-A6AF-241B12DE36A0}" type="presOf" srcId="{6443C3DE-83DC-4337-A924-6CC3EDAEFB54}" destId="{A02232E2-50E8-4E8B-A5E6-76342DF4C37D}" srcOrd="1" destOrd="0" presId="urn:microsoft.com/office/officeart/2005/8/layout/process5"/>
    <dgm:cxn modelId="{968261BB-3C35-4622-91E2-210DAF43D09B}" type="presOf" srcId="{CBEA8036-70D9-4684-ACDF-CF65AFFCCA7E}" destId="{27B865BB-7517-4AAB-950F-42B2B4CBE855}" srcOrd="0" destOrd="0" presId="urn:microsoft.com/office/officeart/2005/8/layout/process5"/>
    <dgm:cxn modelId="{17369ABC-52AC-44E4-8B55-DDF5525B2BB2}" type="presOf" srcId="{B7867831-272E-4FA6-B01B-C6798C29A924}" destId="{792DBE00-0060-40D5-A927-B50758FA7BA3}" srcOrd="0" destOrd="0" presId="urn:microsoft.com/office/officeart/2005/8/layout/process5"/>
    <dgm:cxn modelId="{5ECD26C7-5C5B-431A-93A4-85F99544C510}" type="presOf" srcId="{2F1082F6-A165-403C-9167-25AE4E712AEF}" destId="{A353596C-AFBB-442F-8FC3-BE167CC0CB7B}" srcOrd="1" destOrd="0" presId="urn:microsoft.com/office/officeart/2005/8/layout/process5"/>
    <dgm:cxn modelId="{F93182C7-C5AA-48A1-8F1F-9C508347030B}" type="presOf" srcId="{E1A9908C-91E5-4F64-B59D-F07947510402}" destId="{BD815EB9-03D1-404D-81BB-9563A7B29588}" srcOrd="0" destOrd="0" presId="urn:microsoft.com/office/officeart/2005/8/layout/process5"/>
    <dgm:cxn modelId="{A824B0DB-7BE8-4D5F-9CB7-13FF3EE4507E}" type="presOf" srcId="{2F1082F6-A165-403C-9167-25AE4E712AEF}" destId="{17442F05-81C3-4C82-88C3-690B9A28A867}" srcOrd="0" destOrd="0" presId="urn:microsoft.com/office/officeart/2005/8/layout/process5"/>
    <dgm:cxn modelId="{314F72FD-B027-4ABE-97D5-0F42DF14A7B7}" type="presOf" srcId="{CBEA8036-70D9-4684-ACDF-CF65AFFCCA7E}" destId="{D0F811DA-CC54-4C06-9934-52FBFC6D2775}" srcOrd="1" destOrd="0" presId="urn:microsoft.com/office/officeart/2005/8/layout/process5"/>
    <dgm:cxn modelId="{7303012F-7304-4947-A7F7-7AB3734E00EF}" type="presParOf" srcId="{792DBE00-0060-40D5-A927-B50758FA7BA3}" destId="{B90E3545-2C48-48BD-A27B-B77FFAD04F7E}" srcOrd="0" destOrd="0" presId="urn:microsoft.com/office/officeart/2005/8/layout/process5"/>
    <dgm:cxn modelId="{492A724B-2995-4FFB-B194-D0300EE60090}" type="presParOf" srcId="{792DBE00-0060-40D5-A927-B50758FA7BA3}" destId="{CC0481A4-6A53-4CAB-9851-38D739A34142}" srcOrd="1" destOrd="0" presId="urn:microsoft.com/office/officeart/2005/8/layout/process5"/>
    <dgm:cxn modelId="{ADC7CEA4-0136-460B-A5E2-AA32634AF596}" type="presParOf" srcId="{CC0481A4-6A53-4CAB-9851-38D739A34142}" destId="{A02232E2-50E8-4E8B-A5E6-76342DF4C37D}" srcOrd="0" destOrd="0" presId="urn:microsoft.com/office/officeart/2005/8/layout/process5"/>
    <dgm:cxn modelId="{FCD1EABD-D9D7-4B79-AFD8-4D0B0828B540}" type="presParOf" srcId="{792DBE00-0060-40D5-A927-B50758FA7BA3}" destId="{ECD51CC7-E4B7-4000-A945-624B4DAA550D}" srcOrd="2" destOrd="0" presId="urn:microsoft.com/office/officeart/2005/8/layout/process5"/>
    <dgm:cxn modelId="{385CD742-ACE0-4B73-8306-FFE229E66B70}" type="presParOf" srcId="{792DBE00-0060-40D5-A927-B50758FA7BA3}" destId="{27B865BB-7517-4AAB-950F-42B2B4CBE855}" srcOrd="3" destOrd="0" presId="urn:microsoft.com/office/officeart/2005/8/layout/process5"/>
    <dgm:cxn modelId="{D6D4BA43-63F0-433D-9DD6-D364AE5721F1}" type="presParOf" srcId="{27B865BB-7517-4AAB-950F-42B2B4CBE855}" destId="{D0F811DA-CC54-4C06-9934-52FBFC6D2775}" srcOrd="0" destOrd="0" presId="urn:microsoft.com/office/officeart/2005/8/layout/process5"/>
    <dgm:cxn modelId="{72F2701A-7A87-4AF0-AA90-87975A98ADAD}" type="presParOf" srcId="{792DBE00-0060-40D5-A927-B50758FA7BA3}" destId="{6328930B-4F4B-4854-B2AB-7C990BFB6554}" srcOrd="4" destOrd="0" presId="urn:microsoft.com/office/officeart/2005/8/layout/process5"/>
    <dgm:cxn modelId="{03541221-85C6-4208-BB26-9F806825589E}" type="presParOf" srcId="{792DBE00-0060-40D5-A927-B50758FA7BA3}" destId="{17442F05-81C3-4C82-88C3-690B9A28A867}" srcOrd="5" destOrd="0" presId="urn:microsoft.com/office/officeart/2005/8/layout/process5"/>
    <dgm:cxn modelId="{60D5A487-539C-49ED-8C83-3F930268E805}" type="presParOf" srcId="{17442F05-81C3-4C82-88C3-690B9A28A867}" destId="{A353596C-AFBB-442F-8FC3-BE167CC0CB7B}" srcOrd="0" destOrd="0" presId="urn:microsoft.com/office/officeart/2005/8/layout/process5"/>
    <dgm:cxn modelId="{8E971886-B2C2-4BF9-9F6B-B6D334DCEC7D}" type="presParOf" srcId="{792DBE00-0060-40D5-A927-B50758FA7BA3}" destId="{D803D184-E8B8-4DDE-BE3E-C5859035E4B7}" srcOrd="6" destOrd="0" presId="urn:microsoft.com/office/officeart/2005/8/layout/process5"/>
    <dgm:cxn modelId="{2924D038-9D96-4433-9D87-A86ED1CB2E88}" type="presParOf" srcId="{792DBE00-0060-40D5-A927-B50758FA7BA3}" destId="{BD815EB9-03D1-404D-81BB-9563A7B29588}" srcOrd="7" destOrd="0" presId="urn:microsoft.com/office/officeart/2005/8/layout/process5"/>
    <dgm:cxn modelId="{D993964A-24CE-473F-B517-26FD63398B4C}" type="presParOf" srcId="{BD815EB9-03D1-404D-81BB-9563A7B29588}" destId="{202A594A-BBBC-43C8-B7CE-D389482CC144}" srcOrd="0" destOrd="0" presId="urn:microsoft.com/office/officeart/2005/8/layout/process5"/>
    <dgm:cxn modelId="{A46BF13D-769D-4B1E-B6EB-956C2EDF6F11}" type="presParOf" srcId="{792DBE00-0060-40D5-A927-B50758FA7BA3}" destId="{1C73B7AB-06D9-4A72-8D29-C64C890524D7}" srcOrd="8"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C7DD28-75E5-4713-8B3F-D859C94554D8}">
      <dsp:nvSpPr>
        <dsp:cNvPr id="0" name=""/>
        <dsp:cNvSpPr/>
      </dsp:nvSpPr>
      <dsp:spPr>
        <a:xfrm>
          <a:off x="2885793" y="2548"/>
          <a:ext cx="1276838" cy="829945"/>
        </a:xfrm>
        <a:prstGeom prst="roundRect">
          <a:avLst/>
        </a:prstGeom>
        <a:solidFill>
          <a:schemeClr val="accent1">
            <a:hueOff val="0"/>
            <a:satOff val="0"/>
            <a:lumOff val="0"/>
            <a:alphaOff val="0"/>
          </a:schemeClr>
        </a:solidFill>
        <a:ln w="1587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2926308" y="43063"/>
        <a:ext cx="1195808" cy="748915"/>
      </dsp:txXfrm>
    </dsp:sp>
    <dsp:sp modelId="{9482A41D-127C-4D0F-AB19-60D26CFB313E}">
      <dsp:nvSpPr>
        <dsp:cNvPr id="0" name=""/>
        <dsp:cNvSpPr/>
      </dsp:nvSpPr>
      <dsp:spPr>
        <a:xfrm>
          <a:off x="1582153" y="422735"/>
          <a:ext cx="3914758" cy="3914758"/>
        </a:xfrm>
        <a:custGeom>
          <a:avLst/>
          <a:gdLst/>
          <a:ahLst/>
          <a:cxnLst/>
          <a:rect l="0" t="0" r="0" b="0"/>
          <a:pathLst>
            <a:path>
              <a:moveTo>
                <a:pt x="2593052" y="106095"/>
              </a:moveTo>
              <a:arcTo wR="1957379" hR="1957379" stAng="17337052" swAng="2332640"/>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3CA8B90-CCAD-4B19-9577-4305C071A57F}">
      <dsp:nvSpPr>
        <dsp:cNvPr id="0" name=""/>
        <dsp:cNvSpPr/>
      </dsp:nvSpPr>
      <dsp:spPr>
        <a:xfrm>
          <a:off x="4756295" y="1349152"/>
          <a:ext cx="1276838" cy="829945"/>
        </a:xfrm>
        <a:prstGeom prst="roundRect">
          <a:avLst/>
        </a:prstGeom>
        <a:solidFill>
          <a:schemeClr val="accent1">
            <a:hueOff val="0"/>
            <a:satOff val="0"/>
            <a:lumOff val="0"/>
            <a:alphaOff val="0"/>
          </a:schemeClr>
        </a:solidFill>
        <a:ln w="1587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4796810" y="1389667"/>
        <a:ext cx="1195808" cy="748915"/>
      </dsp:txXfrm>
    </dsp:sp>
    <dsp:sp modelId="{0B37D303-B992-404C-A00B-48F26EC4A156}">
      <dsp:nvSpPr>
        <dsp:cNvPr id="0" name=""/>
        <dsp:cNvSpPr/>
      </dsp:nvSpPr>
      <dsp:spPr>
        <a:xfrm>
          <a:off x="1589320" y="513949"/>
          <a:ext cx="3914758" cy="3914758"/>
        </a:xfrm>
        <a:custGeom>
          <a:avLst/>
          <a:gdLst/>
          <a:ahLst/>
          <a:cxnLst/>
          <a:rect l="0" t="0" r="0" b="0"/>
          <a:pathLst>
            <a:path>
              <a:moveTo>
                <a:pt x="3893503" y="1669709"/>
              </a:moveTo>
              <a:arcTo wR="1957379" hR="1957379" stAng="21092930" swAng="795688"/>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458F3A0-6232-4995-87CD-101B5DAB3EB1}">
      <dsp:nvSpPr>
        <dsp:cNvPr id="0" name=""/>
        <dsp:cNvSpPr/>
      </dsp:nvSpPr>
      <dsp:spPr>
        <a:xfrm>
          <a:off x="4756300" y="2640063"/>
          <a:ext cx="1276838" cy="829945"/>
        </a:xfrm>
        <a:prstGeom prst="roundRect">
          <a:avLst/>
        </a:prstGeom>
        <a:solidFill>
          <a:schemeClr val="accent1">
            <a:hueOff val="0"/>
            <a:satOff val="0"/>
            <a:lumOff val="0"/>
            <a:alphaOff val="0"/>
          </a:schemeClr>
        </a:solidFill>
        <a:ln w="1587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4796815" y="2680578"/>
        <a:ext cx="1195808" cy="748915"/>
      </dsp:txXfrm>
    </dsp:sp>
    <dsp:sp modelId="{09A03F07-1D6D-436F-9B2B-67F954322095}">
      <dsp:nvSpPr>
        <dsp:cNvPr id="0" name=""/>
        <dsp:cNvSpPr/>
      </dsp:nvSpPr>
      <dsp:spPr>
        <a:xfrm>
          <a:off x="1615559" y="404116"/>
          <a:ext cx="3914758" cy="3914758"/>
        </a:xfrm>
        <a:custGeom>
          <a:avLst/>
          <a:gdLst/>
          <a:ahLst/>
          <a:cxnLst/>
          <a:rect l="0" t="0" r="0" b="0"/>
          <a:pathLst>
            <a:path>
              <a:moveTo>
                <a:pt x="3563368" y="3076365"/>
              </a:moveTo>
              <a:arcTo wR="1957379" hR="1957379" stAng="2092031" swAng="2233578"/>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6000FE1-FAA2-44B0-BB28-4AB2919EB012}">
      <dsp:nvSpPr>
        <dsp:cNvPr id="0" name=""/>
        <dsp:cNvSpPr/>
      </dsp:nvSpPr>
      <dsp:spPr>
        <a:xfrm>
          <a:off x="2885793" y="3919854"/>
          <a:ext cx="1276838" cy="829945"/>
        </a:xfrm>
        <a:prstGeom prst="roundRect">
          <a:avLst/>
        </a:prstGeom>
        <a:solidFill>
          <a:schemeClr val="accent1">
            <a:hueOff val="0"/>
            <a:satOff val="0"/>
            <a:lumOff val="0"/>
            <a:alphaOff val="0"/>
          </a:schemeClr>
        </a:solidFill>
        <a:ln w="1587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endParaRPr lang="en-US" sz="800" kern="1200" dirty="0"/>
        </a:p>
      </dsp:txBody>
      <dsp:txXfrm>
        <a:off x="2926308" y="3960369"/>
        <a:ext cx="1195808" cy="748915"/>
      </dsp:txXfrm>
    </dsp:sp>
    <dsp:sp modelId="{03B55C91-1E61-44E6-8855-DC824BE61848}">
      <dsp:nvSpPr>
        <dsp:cNvPr id="0" name=""/>
        <dsp:cNvSpPr/>
      </dsp:nvSpPr>
      <dsp:spPr>
        <a:xfrm>
          <a:off x="1418300" y="375470"/>
          <a:ext cx="3914758" cy="3914758"/>
        </a:xfrm>
        <a:custGeom>
          <a:avLst/>
          <a:gdLst/>
          <a:ahLst/>
          <a:cxnLst/>
          <a:rect l="0" t="0" r="0" b="0"/>
          <a:pathLst>
            <a:path>
              <a:moveTo>
                <a:pt x="1454113" y="3848954"/>
              </a:moveTo>
              <a:arcTo wR="1957379" hR="1957379" stAng="6293926" swAng="2434406"/>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528638-8AC5-48C4-AC51-5F161F10F7A4}">
      <dsp:nvSpPr>
        <dsp:cNvPr id="0" name=""/>
        <dsp:cNvSpPr/>
      </dsp:nvSpPr>
      <dsp:spPr>
        <a:xfrm>
          <a:off x="927914" y="2600935"/>
          <a:ext cx="1276838" cy="829945"/>
        </a:xfrm>
        <a:prstGeom prst="roundRect">
          <a:avLst/>
        </a:prstGeom>
        <a:solidFill>
          <a:schemeClr val="accent1">
            <a:hueOff val="0"/>
            <a:satOff val="0"/>
            <a:lumOff val="0"/>
            <a:alphaOff val="0"/>
          </a:schemeClr>
        </a:solidFill>
        <a:ln w="15875" cap="flat" cmpd="sng" algn="ctr">
          <a:noFill/>
          <a:prstDash val="solid"/>
        </a:ln>
        <a:effectLst>
          <a:outerShdw blurRad="149987" dist="250190" dir="8460000" algn="ctr" rotWithShape="0">
            <a:srgbClr val="000000">
              <a:alpha val="28000"/>
            </a:srgbClr>
          </a:outerShdw>
          <a:reflection blurRad="6350" stA="52000" endA="300" endPos="35000" dir="5400000" sy="-100000" algn="bl" rotWithShape="0"/>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a:lnSpc>
              <a:spcPct val="90000"/>
            </a:lnSpc>
            <a:spcBef>
              <a:spcPct val="0"/>
            </a:spcBef>
            <a:spcAft>
              <a:spcPct val="35000"/>
            </a:spcAft>
            <a:buNone/>
          </a:pPr>
          <a:endParaRPr lang="en-US" sz="3400" kern="1200" dirty="0"/>
        </a:p>
      </dsp:txBody>
      <dsp:txXfrm>
        <a:off x="968429" y="2641450"/>
        <a:ext cx="1195808" cy="748915"/>
      </dsp:txXfrm>
    </dsp:sp>
    <dsp:sp modelId="{C366FC63-4F67-4C10-A48E-BBC8A6949068}">
      <dsp:nvSpPr>
        <dsp:cNvPr id="0" name=""/>
        <dsp:cNvSpPr/>
      </dsp:nvSpPr>
      <dsp:spPr>
        <a:xfrm>
          <a:off x="1472942" y="525444"/>
          <a:ext cx="3914758" cy="3914758"/>
        </a:xfrm>
        <a:custGeom>
          <a:avLst/>
          <a:gdLst/>
          <a:ahLst/>
          <a:cxnLst/>
          <a:rect l="0" t="0" r="0" b="0"/>
          <a:pathLst>
            <a:path>
              <a:moveTo>
                <a:pt x="3217" y="2069570"/>
              </a:moveTo>
              <a:arcTo wR="1957379" hR="1957379" stAng="10602850" swAng="1024732"/>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E473CE1-D1D7-4201-B70F-81ABAFB5A322}">
      <dsp:nvSpPr>
        <dsp:cNvPr id="0" name=""/>
        <dsp:cNvSpPr/>
      </dsp:nvSpPr>
      <dsp:spPr>
        <a:xfrm>
          <a:off x="1015248" y="1180451"/>
          <a:ext cx="1276838" cy="829945"/>
        </a:xfrm>
        <a:prstGeom prst="roundRect">
          <a:avLst/>
        </a:prstGeom>
        <a:solidFill>
          <a:schemeClr val="accent1">
            <a:hueOff val="0"/>
            <a:satOff val="0"/>
            <a:lumOff val="0"/>
            <a:alphaOff val="0"/>
          </a:schemeClr>
        </a:solidFill>
        <a:ln w="15875" cap="flat" cmpd="sng" algn="ctr">
          <a:noFill/>
          <a:prstDash val="solid"/>
        </a:ln>
        <a:effectLst>
          <a:outerShdw blurRad="149987" dist="250190" dir="8460000" algn="ctr" rotWithShape="0">
            <a:srgbClr val="000000">
              <a:alpha val="28000"/>
            </a:srgbClr>
          </a:outerShdw>
        </a:effectLst>
        <a:scene3d>
          <a:camera prst="orthographicFront">
            <a:rot lat="0" lon="0" rev="0"/>
          </a:camera>
          <a:lightRig rig="contrasting" dir="t">
            <a:rot lat="0" lon="0" rev="1500000"/>
          </a:lightRig>
        </a:scene3d>
        <a:sp3d prstMaterial="metal">
          <a:bevelT w="88900" h="88900"/>
        </a:sp3d>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dirty="0"/>
        </a:p>
      </dsp:txBody>
      <dsp:txXfrm>
        <a:off x="1055763" y="1220966"/>
        <a:ext cx="1195808" cy="748915"/>
      </dsp:txXfrm>
    </dsp:sp>
    <dsp:sp modelId="{6CCECFAF-C149-4D9B-AB40-058F1708015F}">
      <dsp:nvSpPr>
        <dsp:cNvPr id="0" name=""/>
        <dsp:cNvSpPr/>
      </dsp:nvSpPr>
      <dsp:spPr>
        <a:xfrm>
          <a:off x="1452425" y="453115"/>
          <a:ext cx="3914758" cy="3914758"/>
        </a:xfrm>
        <a:custGeom>
          <a:avLst/>
          <a:gdLst/>
          <a:ahLst/>
          <a:cxnLst/>
          <a:rect l="0" t="0" r="0" b="0"/>
          <a:pathLst>
            <a:path>
              <a:moveTo>
                <a:pt x="442309" y="718065"/>
              </a:moveTo>
              <a:arcTo wR="1957379" hR="1957379" stAng="13156972" swAng="2090360"/>
            </a:path>
          </a:pathLst>
        </a:custGeom>
        <a:noFill/>
        <a:ln w="12700"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E0B4AB-2B2C-4774-B0C0-8F1364C21943}">
      <dsp:nvSpPr>
        <dsp:cNvPr id="0" name=""/>
        <dsp:cNvSpPr/>
      </dsp:nvSpPr>
      <dsp:spPr>
        <a:xfrm>
          <a:off x="6124785" y="891900"/>
          <a:ext cx="1492001" cy="4916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Valve Flush</a:t>
          </a:r>
        </a:p>
      </dsp:txBody>
      <dsp:txXfrm>
        <a:off x="6124785" y="891900"/>
        <a:ext cx="1492001" cy="491682"/>
      </dsp:txXfrm>
    </dsp:sp>
    <dsp:sp modelId="{B3652504-B47F-4114-82EB-F0E2679FF5B5}">
      <dsp:nvSpPr>
        <dsp:cNvPr id="0" name=""/>
        <dsp:cNvSpPr/>
      </dsp:nvSpPr>
      <dsp:spPr>
        <a:xfrm>
          <a:off x="6123090" y="742361"/>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7FD06812-B79E-4B01-BD47-728D7FA00020}">
      <dsp:nvSpPr>
        <dsp:cNvPr id="0" name=""/>
        <dsp:cNvSpPr/>
      </dsp:nvSpPr>
      <dsp:spPr>
        <a:xfrm>
          <a:off x="6206167" y="576206"/>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E700E261-19DE-4EBD-A53D-67A89CFD347A}">
      <dsp:nvSpPr>
        <dsp:cNvPr id="0" name=""/>
        <dsp:cNvSpPr/>
      </dsp:nvSpPr>
      <dsp:spPr>
        <a:xfrm>
          <a:off x="6405553" y="609437"/>
          <a:ext cx="186500" cy="18650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63CE36BC-72D0-4EC8-B613-C06FBD66FB1E}">
      <dsp:nvSpPr>
        <dsp:cNvPr id="0" name=""/>
        <dsp:cNvSpPr/>
      </dsp:nvSpPr>
      <dsp:spPr>
        <a:xfrm>
          <a:off x="6571707" y="426667"/>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021EBF36-147F-40DB-B8EF-FAC51EB17A97}">
      <dsp:nvSpPr>
        <dsp:cNvPr id="0" name=""/>
        <dsp:cNvSpPr/>
      </dsp:nvSpPr>
      <dsp:spPr>
        <a:xfrm>
          <a:off x="6787708" y="360205"/>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20259760-94D7-4114-99BB-114123F45072}">
      <dsp:nvSpPr>
        <dsp:cNvPr id="0" name=""/>
        <dsp:cNvSpPr/>
      </dsp:nvSpPr>
      <dsp:spPr>
        <a:xfrm>
          <a:off x="7053556" y="476513"/>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74B2723D-2415-4D2D-B665-1B7E73DDA6BE}">
      <dsp:nvSpPr>
        <dsp:cNvPr id="0" name=""/>
        <dsp:cNvSpPr/>
      </dsp:nvSpPr>
      <dsp:spPr>
        <a:xfrm>
          <a:off x="7219711" y="559591"/>
          <a:ext cx="186500" cy="18650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228D3FA8-9D89-4832-9111-61411BA434EF}">
      <dsp:nvSpPr>
        <dsp:cNvPr id="0" name=""/>
        <dsp:cNvSpPr/>
      </dsp:nvSpPr>
      <dsp:spPr>
        <a:xfrm>
          <a:off x="7452327" y="742361"/>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01667EF6-8F30-43CB-B5E1-BC7D77F2AF04}">
      <dsp:nvSpPr>
        <dsp:cNvPr id="0" name=""/>
        <dsp:cNvSpPr/>
      </dsp:nvSpPr>
      <dsp:spPr>
        <a:xfrm>
          <a:off x="7552020" y="925131"/>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C14871B5-1877-47B1-B78A-9283C1BA7BC1}">
      <dsp:nvSpPr>
        <dsp:cNvPr id="0" name=""/>
        <dsp:cNvSpPr/>
      </dsp:nvSpPr>
      <dsp:spPr>
        <a:xfrm>
          <a:off x="6688016" y="576206"/>
          <a:ext cx="305182" cy="30518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8D27DD0E-AE0F-468E-A219-638A94B6658A}">
      <dsp:nvSpPr>
        <dsp:cNvPr id="0" name=""/>
        <dsp:cNvSpPr/>
      </dsp:nvSpPr>
      <dsp:spPr>
        <a:xfrm>
          <a:off x="6040012" y="1207594"/>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A570B436-9519-470E-B4B8-9E5A8642BAA8}">
      <dsp:nvSpPr>
        <dsp:cNvPr id="0" name=""/>
        <dsp:cNvSpPr/>
      </dsp:nvSpPr>
      <dsp:spPr>
        <a:xfrm>
          <a:off x="6139705" y="1357134"/>
          <a:ext cx="186500" cy="18650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BA26733E-2757-4372-81D6-DCF023418235}">
      <dsp:nvSpPr>
        <dsp:cNvPr id="0" name=""/>
        <dsp:cNvSpPr/>
      </dsp:nvSpPr>
      <dsp:spPr>
        <a:xfrm>
          <a:off x="6388937" y="1490057"/>
          <a:ext cx="271273" cy="271273"/>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558CA744-D53B-4906-B53D-D38EE7C50E64}">
      <dsp:nvSpPr>
        <dsp:cNvPr id="0" name=""/>
        <dsp:cNvSpPr/>
      </dsp:nvSpPr>
      <dsp:spPr>
        <a:xfrm>
          <a:off x="6737862" y="1706058"/>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ED2AD076-353D-4B96-A4BB-5B1DBCA521E7}">
      <dsp:nvSpPr>
        <dsp:cNvPr id="0" name=""/>
        <dsp:cNvSpPr/>
      </dsp:nvSpPr>
      <dsp:spPr>
        <a:xfrm>
          <a:off x="6804324" y="1490057"/>
          <a:ext cx="186500" cy="18650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5698E5C1-6934-478A-A83E-85F983A6D8D8}">
      <dsp:nvSpPr>
        <dsp:cNvPr id="0" name=""/>
        <dsp:cNvSpPr/>
      </dsp:nvSpPr>
      <dsp:spPr>
        <a:xfrm>
          <a:off x="6970479" y="1722674"/>
          <a:ext cx="118681" cy="118681"/>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D3CDBE45-D63D-4309-9E4B-E308DDEA2C74}">
      <dsp:nvSpPr>
        <dsp:cNvPr id="0" name=""/>
        <dsp:cNvSpPr/>
      </dsp:nvSpPr>
      <dsp:spPr>
        <a:xfrm>
          <a:off x="7120018" y="1456826"/>
          <a:ext cx="271273" cy="271273"/>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9E65D605-0D85-4499-BCFA-AC7F79A184CD}">
      <dsp:nvSpPr>
        <dsp:cNvPr id="0" name=""/>
        <dsp:cNvSpPr/>
      </dsp:nvSpPr>
      <dsp:spPr>
        <a:xfrm>
          <a:off x="7485558" y="1390364"/>
          <a:ext cx="186500" cy="18650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F202E533-90DA-4690-B55D-54047308610C}">
      <dsp:nvSpPr>
        <dsp:cNvPr id="0" name=""/>
        <dsp:cNvSpPr/>
      </dsp:nvSpPr>
      <dsp:spPr>
        <a:xfrm rot="10800000">
          <a:off x="5492288" y="609161"/>
          <a:ext cx="547724" cy="1045665"/>
        </a:xfrm>
        <a:prstGeom prst="chevron">
          <a:avLst>
            <a:gd name="adj" fmla="val 6231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BF52449B-EBE9-46D7-884D-819710172464}">
      <dsp:nvSpPr>
        <dsp:cNvPr id="0" name=""/>
        <dsp:cNvSpPr/>
      </dsp:nvSpPr>
      <dsp:spPr>
        <a:xfrm>
          <a:off x="3998493" y="609669"/>
          <a:ext cx="1493794" cy="104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Penetration</a:t>
          </a:r>
        </a:p>
      </dsp:txBody>
      <dsp:txXfrm>
        <a:off x="3998493" y="609669"/>
        <a:ext cx="1493794" cy="1045655"/>
      </dsp:txXfrm>
    </dsp:sp>
    <dsp:sp modelId="{87951133-485E-4505-AB99-7D21C2A6C4D8}">
      <dsp:nvSpPr>
        <dsp:cNvPr id="0" name=""/>
        <dsp:cNvSpPr/>
      </dsp:nvSpPr>
      <dsp:spPr>
        <a:xfrm rot="10800000">
          <a:off x="3450769" y="609161"/>
          <a:ext cx="547724" cy="1045665"/>
        </a:xfrm>
        <a:prstGeom prst="chevron">
          <a:avLst>
            <a:gd name="adj" fmla="val 6231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0502410A-3BB1-4C78-8A7B-410AA7F7C95E}">
      <dsp:nvSpPr>
        <dsp:cNvPr id="0" name=""/>
        <dsp:cNvSpPr/>
      </dsp:nvSpPr>
      <dsp:spPr>
        <a:xfrm>
          <a:off x="1956975" y="609669"/>
          <a:ext cx="1493794" cy="10456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kern="1200" dirty="0"/>
            <a:t>Pressure</a:t>
          </a:r>
        </a:p>
      </dsp:txBody>
      <dsp:txXfrm>
        <a:off x="1956975" y="609669"/>
        <a:ext cx="1493794" cy="1045655"/>
      </dsp:txXfrm>
    </dsp:sp>
    <dsp:sp modelId="{72C68B96-333C-4C25-8B9D-FD11783D87E7}">
      <dsp:nvSpPr>
        <dsp:cNvPr id="0" name=""/>
        <dsp:cNvSpPr/>
      </dsp:nvSpPr>
      <dsp:spPr>
        <a:xfrm rot="10800000">
          <a:off x="1409250" y="609161"/>
          <a:ext cx="547724" cy="1045665"/>
        </a:xfrm>
        <a:prstGeom prst="chevron">
          <a:avLst>
            <a:gd name="adj" fmla="val 6231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sp>
    <dsp:sp modelId="{C872A4D8-BCC7-41F3-8D2E-91985E34429D}">
      <dsp:nvSpPr>
        <dsp:cNvPr id="0" name=""/>
        <dsp:cNvSpPr/>
      </dsp:nvSpPr>
      <dsp:spPr>
        <a:xfrm>
          <a:off x="79773" y="522745"/>
          <a:ext cx="1269725" cy="1269725"/>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Pipeline Debris</a:t>
          </a:r>
        </a:p>
      </dsp:txBody>
      <dsp:txXfrm>
        <a:off x="265720" y="708692"/>
        <a:ext cx="897831" cy="8978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0E3545-2C48-48BD-A27B-B77FFAD04F7E}">
      <dsp:nvSpPr>
        <dsp:cNvPr id="0" name=""/>
        <dsp:cNvSpPr/>
      </dsp:nvSpPr>
      <dsp:spPr>
        <a:xfrm>
          <a:off x="836" y="164605"/>
          <a:ext cx="1783132" cy="1069879"/>
        </a:xfrm>
        <a:prstGeom prst="roundRect">
          <a:avLst>
            <a:gd name="adj" fmla="val 10000"/>
          </a:avLst>
        </a:prstGeom>
        <a:gradFill rotWithShape="0">
          <a:gsLst>
            <a:gs pos="0">
              <a:schemeClr val="accent3">
                <a:shade val="80000"/>
                <a:hueOff val="0"/>
                <a:satOff val="0"/>
                <a:lumOff val="0"/>
                <a:alphaOff val="0"/>
                <a:shade val="85000"/>
                <a:satMod val="130000"/>
              </a:schemeClr>
            </a:gs>
            <a:gs pos="34000">
              <a:schemeClr val="accent3">
                <a:shade val="80000"/>
                <a:hueOff val="0"/>
                <a:satOff val="0"/>
                <a:lumOff val="0"/>
                <a:alphaOff val="0"/>
                <a:shade val="87000"/>
                <a:satMod val="125000"/>
              </a:schemeClr>
            </a:gs>
            <a:gs pos="70000">
              <a:schemeClr val="accent3">
                <a:shade val="80000"/>
                <a:hueOff val="0"/>
                <a:satOff val="0"/>
                <a:lumOff val="0"/>
                <a:alphaOff val="0"/>
                <a:tint val="100000"/>
                <a:shade val="90000"/>
                <a:satMod val="130000"/>
              </a:schemeClr>
            </a:gs>
            <a:gs pos="100000">
              <a:schemeClr val="accent3">
                <a:shade val="8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Flush</a:t>
          </a:r>
        </a:p>
      </dsp:txBody>
      <dsp:txXfrm>
        <a:off x="32172" y="195941"/>
        <a:ext cx="1720460" cy="1007207"/>
      </dsp:txXfrm>
    </dsp:sp>
    <dsp:sp modelId="{CC0481A4-6A53-4CAB-9851-38D739A34142}">
      <dsp:nvSpPr>
        <dsp:cNvPr id="0" name=""/>
        <dsp:cNvSpPr/>
      </dsp:nvSpPr>
      <dsp:spPr>
        <a:xfrm>
          <a:off x="1940884" y="478436"/>
          <a:ext cx="378024" cy="442216"/>
        </a:xfrm>
        <a:prstGeom prst="rightArrow">
          <a:avLst>
            <a:gd name="adj1" fmla="val 60000"/>
            <a:gd name="adj2" fmla="val 50000"/>
          </a:avLst>
        </a:prstGeom>
        <a:gradFill rotWithShape="0">
          <a:gsLst>
            <a:gs pos="0">
              <a:schemeClr val="accent3">
                <a:shade val="90000"/>
                <a:hueOff val="0"/>
                <a:satOff val="0"/>
                <a:lumOff val="0"/>
                <a:alphaOff val="0"/>
                <a:shade val="85000"/>
                <a:satMod val="130000"/>
              </a:schemeClr>
            </a:gs>
            <a:gs pos="34000">
              <a:schemeClr val="accent3">
                <a:shade val="90000"/>
                <a:hueOff val="0"/>
                <a:satOff val="0"/>
                <a:lumOff val="0"/>
                <a:alphaOff val="0"/>
                <a:shade val="87000"/>
                <a:satMod val="125000"/>
              </a:schemeClr>
            </a:gs>
            <a:gs pos="70000">
              <a:schemeClr val="accent3">
                <a:shade val="90000"/>
                <a:hueOff val="0"/>
                <a:satOff val="0"/>
                <a:lumOff val="0"/>
                <a:alphaOff val="0"/>
                <a:tint val="100000"/>
                <a:shade val="90000"/>
                <a:satMod val="130000"/>
              </a:schemeClr>
            </a:gs>
            <a:gs pos="100000">
              <a:schemeClr val="accent3">
                <a:shade val="9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a:off x="1940884" y="566879"/>
        <a:ext cx="264617" cy="265330"/>
      </dsp:txXfrm>
    </dsp:sp>
    <dsp:sp modelId="{ECD51CC7-E4B7-4000-A945-624B4DAA550D}">
      <dsp:nvSpPr>
        <dsp:cNvPr id="0" name=""/>
        <dsp:cNvSpPr/>
      </dsp:nvSpPr>
      <dsp:spPr>
        <a:xfrm>
          <a:off x="2497222" y="164605"/>
          <a:ext cx="1783132" cy="1069879"/>
        </a:xfrm>
        <a:prstGeom prst="roundRect">
          <a:avLst>
            <a:gd name="adj" fmla="val 10000"/>
          </a:avLst>
        </a:prstGeom>
        <a:gradFill rotWithShape="0">
          <a:gsLst>
            <a:gs pos="0">
              <a:schemeClr val="accent3">
                <a:shade val="80000"/>
                <a:hueOff val="-66183"/>
                <a:satOff val="-5299"/>
                <a:lumOff val="7874"/>
                <a:alphaOff val="0"/>
                <a:shade val="85000"/>
                <a:satMod val="130000"/>
              </a:schemeClr>
            </a:gs>
            <a:gs pos="34000">
              <a:schemeClr val="accent3">
                <a:shade val="80000"/>
                <a:hueOff val="-66183"/>
                <a:satOff val="-5299"/>
                <a:lumOff val="7874"/>
                <a:alphaOff val="0"/>
                <a:shade val="87000"/>
                <a:satMod val="125000"/>
              </a:schemeClr>
            </a:gs>
            <a:gs pos="70000">
              <a:schemeClr val="accent3">
                <a:shade val="80000"/>
                <a:hueOff val="-66183"/>
                <a:satOff val="-5299"/>
                <a:lumOff val="7874"/>
                <a:alphaOff val="0"/>
                <a:tint val="100000"/>
                <a:shade val="90000"/>
                <a:satMod val="130000"/>
              </a:schemeClr>
            </a:gs>
            <a:gs pos="100000">
              <a:schemeClr val="accent3">
                <a:shade val="80000"/>
                <a:hueOff val="-66183"/>
                <a:satOff val="-5299"/>
                <a:lumOff val="7874"/>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Lube</a:t>
          </a:r>
        </a:p>
      </dsp:txBody>
      <dsp:txXfrm>
        <a:off x="2528558" y="195941"/>
        <a:ext cx="1720460" cy="1007207"/>
      </dsp:txXfrm>
    </dsp:sp>
    <dsp:sp modelId="{27B865BB-7517-4AAB-950F-42B2B4CBE855}">
      <dsp:nvSpPr>
        <dsp:cNvPr id="0" name=""/>
        <dsp:cNvSpPr/>
      </dsp:nvSpPr>
      <dsp:spPr>
        <a:xfrm rot="5400000">
          <a:off x="3199776" y="1359304"/>
          <a:ext cx="378024" cy="442216"/>
        </a:xfrm>
        <a:prstGeom prst="rightArrow">
          <a:avLst>
            <a:gd name="adj1" fmla="val 60000"/>
            <a:gd name="adj2" fmla="val 50000"/>
          </a:avLst>
        </a:prstGeom>
        <a:gradFill rotWithShape="0">
          <a:gsLst>
            <a:gs pos="0">
              <a:schemeClr val="accent3">
                <a:shade val="90000"/>
                <a:hueOff val="-88253"/>
                <a:satOff val="-6977"/>
                <a:lumOff val="9822"/>
                <a:alphaOff val="0"/>
                <a:shade val="85000"/>
                <a:satMod val="130000"/>
              </a:schemeClr>
            </a:gs>
            <a:gs pos="34000">
              <a:schemeClr val="accent3">
                <a:shade val="90000"/>
                <a:hueOff val="-88253"/>
                <a:satOff val="-6977"/>
                <a:lumOff val="9822"/>
                <a:alphaOff val="0"/>
                <a:shade val="87000"/>
                <a:satMod val="125000"/>
              </a:schemeClr>
            </a:gs>
            <a:gs pos="70000">
              <a:schemeClr val="accent3">
                <a:shade val="90000"/>
                <a:hueOff val="-88253"/>
                <a:satOff val="-6977"/>
                <a:lumOff val="9822"/>
                <a:alphaOff val="0"/>
                <a:tint val="100000"/>
                <a:shade val="90000"/>
                <a:satMod val="130000"/>
              </a:schemeClr>
            </a:gs>
            <a:gs pos="100000">
              <a:schemeClr val="accent3">
                <a:shade val="90000"/>
                <a:hueOff val="-88253"/>
                <a:satOff val="-6977"/>
                <a:lumOff val="9822"/>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5400000">
        <a:off x="3256124" y="1391400"/>
        <a:ext cx="265330" cy="264617"/>
      </dsp:txXfrm>
    </dsp:sp>
    <dsp:sp modelId="{6328930B-4F4B-4854-B2AB-7C990BFB6554}">
      <dsp:nvSpPr>
        <dsp:cNvPr id="0" name=""/>
        <dsp:cNvSpPr/>
      </dsp:nvSpPr>
      <dsp:spPr>
        <a:xfrm>
          <a:off x="2497222" y="1947738"/>
          <a:ext cx="1783132" cy="1069879"/>
        </a:xfrm>
        <a:prstGeom prst="roundRect">
          <a:avLst>
            <a:gd name="adj" fmla="val 10000"/>
          </a:avLst>
        </a:prstGeom>
        <a:gradFill rotWithShape="0">
          <a:gsLst>
            <a:gs pos="0">
              <a:schemeClr val="accent3">
                <a:shade val="80000"/>
                <a:hueOff val="-132366"/>
                <a:satOff val="-10599"/>
                <a:lumOff val="15749"/>
                <a:alphaOff val="0"/>
                <a:shade val="85000"/>
                <a:satMod val="130000"/>
              </a:schemeClr>
            </a:gs>
            <a:gs pos="34000">
              <a:schemeClr val="accent3">
                <a:shade val="80000"/>
                <a:hueOff val="-132366"/>
                <a:satOff val="-10599"/>
                <a:lumOff val="15749"/>
                <a:alphaOff val="0"/>
                <a:shade val="87000"/>
                <a:satMod val="125000"/>
              </a:schemeClr>
            </a:gs>
            <a:gs pos="70000">
              <a:schemeClr val="accent3">
                <a:shade val="80000"/>
                <a:hueOff val="-132366"/>
                <a:satOff val="-10599"/>
                <a:lumOff val="15749"/>
                <a:alphaOff val="0"/>
                <a:tint val="100000"/>
                <a:shade val="90000"/>
                <a:satMod val="130000"/>
              </a:schemeClr>
            </a:gs>
            <a:gs pos="100000">
              <a:schemeClr val="accent3">
                <a:shade val="80000"/>
                <a:hueOff val="-132366"/>
                <a:satOff val="-10599"/>
                <a:lumOff val="15749"/>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Seal-Bulk</a:t>
          </a:r>
        </a:p>
      </dsp:txBody>
      <dsp:txXfrm>
        <a:off x="2528558" y="1979074"/>
        <a:ext cx="1720460" cy="1007207"/>
      </dsp:txXfrm>
    </dsp:sp>
    <dsp:sp modelId="{17442F05-81C3-4C82-88C3-690B9A28A867}">
      <dsp:nvSpPr>
        <dsp:cNvPr id="0" name=""/>
        <dsp:cNvSpPr/>
      </dsp:nvSpPr>
      <dsp:spPr>
        <a:xfrm rot="10800000">
          <a:off x="1962282" y="2261569"/>
          <a:ext cx="378024" cy="442216"/>
        </a:xfrm>
        <a:prstGeom prst="rightArrow">
          <a:avLst>
            <a:gd name="adj1" fmla="val 60000"/>
            <a:gd name="adj2" fmla="val 50000"/>
          </a:avLst>
        </a:prstGeom>
        <a:gradFill rotWithShape="0">
          <a:gsLst>
            <a:gs pos="0">
              <a:schemeClr val="accent3">
                <a:shade val="90000"/>
                <a:hueOff val="-176506"/>
                <a:satOff val="-13955"/>
                <a:lumOff val="19645"/>
                <a:alphaOff val="0"/>
                <a:shade val="85000"/>
                <a:satMod val="130000"/>
              </a:schemeClr>
            </a:gs>
            <a:gs pos="34000">
              <a:schemeClr val="accent3">
                <a:shade val="90000"/>
                <a:hueOff val="-176506"/>
                <a:satOff val="-13955"/>
                <a:lumOff val="19645"/>
                <a:alphaOff val="0"/>
                <a:shade val="87000"/>
                <a:satMod val="125000"/>
              </a:schemeClr>
            </a:gs>
            <a:gs pos="70000">
              <a:schemeClr val="accent3">
                <a:shade val="90000"/>
                <a:hueOff val="-176506"/>
                <a:satOff val="-13955"/>
                <a:lumOff val="19645"/>
                <a:alphaOff val="0"/>
                <a:tint val="100000"/>
                <a:shade val="90000"/>
                <a:satMod val="130000"/>
              </a:schemeClr>
            </a:gs>
            <a:gs pos="100000">
              <a:schemeClr val="accent3">
                <a:shade val="90000"/>
                <a:hueOff val="-176506"/>
                <a:satOff val="-13955"/>
                <a:lumOff val="19645"/>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dirty="0"/>
        </a:p>
      </dsp:txBody>
      <dsp:txXfrm rot="10800000">
        <a:off x="2075689" y="2350012"/>
        <a:ext cx="264617" cy="265330"/>
      </dsp:txXfrm>
    </dsp:sp>
    <dsp:sp modelId="{D803D184-E8B8-4DDE-BE3E-C5859035E4B7}">
      <dsp:nvSpPr>
        <dsp:cNvPr id="0" name=""/>
        <dsp:cNvSpPr/>
      </dsp:nvSpPr>
      <dsp:spPr>
        <a:xfrm>
          <a:off x="836" y="1947738"/>
          <a:ext cx="1783132" cy="1069879"/>
        </a:xfrm>
        <a:prstGeom prst="roundRect">
          <a:avLst>
            <a:gd name="adj" fmla="val 10000"/>
          </a:avLst>
        </a:prstGeom>
        <a:gradFill rotWithShape="0">
          <a:gsLst>
            <a:gs pos="0">
              <a:schemeClr val="accent3">
                <a:shade val="80000"/>
                <a:hueOff val="-198549"/>
                <a:satOff val="-15898"/>
                <a:lumOff val="23623"/>
                <a:alphaOff val="0"/>
                <a:shade val="85000"/>
                <a:satMod val="130000"/>
              </a:schemeClr>
            </a:gs>
            <a:gs pos="34000">
              <a:schemeClr val="accent3">
                <a:shade val="80000"/>
                <a:hueOff val="-198549"/>
                <a:satOff val="-15898"/>
                <a:lumOff val="23623"/>
                <a:alphaOff val="0"/>
                <a:shade val="87000"/>
                <a:satMod val="125000"/>
              </a:schemeClr>
            </a:gs>
            <a:gs pos="70000">
              <a:schemeClr val="accent3">
                <a:shade val="80000"/>
                <a:hueOff val="-198549"/>
                <a:satOff val="-15898"/>
                <a:lumOff val="23623"/>
                <a:alphaOff val="0"/>
                <a:tint val="100000"/>
                <a:shade val="90000"/>
                <a:satMod val="130000"/>
              </a:schemeClr>
            </a:gs>
            <a:gs pos="100000">
              <a:schemeClr val="accent3">
                <a:shade val="80000"/>
                <a:hueOff val="-198549"/>
                <a:satOff val="-15898"/>
                <a:lumOff val="23623"/>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Seal-Stick</a:t>
          </a:r>
        </a:p>
      </dsp:txBody>
      <dsp:txXfrm>
        <a:off x="32172" y="1979074"/>
        <a:ext cx="1720460" cy="1007207"/>
      </dsp:txXfrm>
    </dsp:sp>
    <dsp:sp modelId="{BD815EB9-03D1-404D-81BB-9563A7B29588}">
      <dsp:nvSpPr>
        <dsp:cNvPr id="0" name=""/>
        <dsp:cNvSpPr/>
      </dsp:nvSpPr>
      <dsp:spPr>
        <a:xfrm rot="5400000">
          <a:off x="703390" y="3142437"/>
          <a:ext cx="378024" cy="442216"/>
        </a:xfrm>
        <a:prstGeom prst="rightArrow">
          <a:avLst>
            <a:gd name="adj1" fmla="val 60000"/>
            <a:gd name="adj2" fmla="val 50000"/>
          </a:avLst>
        </a:prstGeom>
        <a:gradFill rotWithShape="0">
          <a:gsLst>
            <a:gs pos="0">
              <a:schemeClr val="accent3">
                <a:shade val="90000"/>
                <a:hueOff val="-264759"/>
                <a:satOff val="-20932"/>
                <a:lumOff val="29467"/>
                <a:alphaOff val="0"/>
                <a:shade val="85000"/>
                <a:satMod val="130000"/>
              </a:schemeClr>
            </a:gs>
            <a:gs pos="34000">
              <a:schemeClr val="accent3">
                <a:shade val="90000"/>
                <a:hueOff val="-264759"/>
                <a:satOff val="-20932"/>
                <a:lumOff val="29467"/>
                <a:alphaOff val="0"/>
                <a:shade val="87000"/>
                <a:satMod val="125000"/>
              </a:schemeClr>
            </a:gs>
            <a:gs pos="70000">
              <a:schemeClr val="accent3">
                <a:shade val="90000"/>
                <a:hueOff val="-264759"/>
                <a:satOff val="-20932"/>
                <a:lumOff val="29467"/>
                <a:alphaOff val="0"/>
                <a:tint val="100000"/>
                <a:shade val="90000"/>
                <a:satMod val="130000"/>
              </a:schemeClr>
            </a:gs>
            <a:gs pos="100000">
              <a:schemeClr val="accent3">
                <a:shade val="90000"/>
                <a:hueOff val="-264759"/>
                <a:satOff val="-20932"/>
                <a:lumOff val="29467"/>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5400000">
        <a:off x="759738" y="3174533"/>
        <a:ext cx="265330" cy="264617"/>
      </dsp:txXfrm>
    </dsp:sp>
    <dsp:sp modelId="{1C73B7AB-06D9-4A72-8D29-C64C890524D7}">
      <dsp:nvSpPr>
        <dsp:cNvPr id="0" name=""/>
        <dsp:cNvSpPr/>
      </dsp:nvSpPr>
      <dsp:spPr>
        <a:xfrm>
          <a:off x="836" y="3730870"/>
          <a:ext cx="1783132" cy="1069879"/>
        </a:xfrm>
        <a:prstGeom prst="roundRect">
          <a:avLst>
            <a:gd name="adj" fmla="val 10000"/>
          </a:avLst>
        </a:prstGeom>
        <a:gradFill rotWithShape="0">
          <a:gsLst>
            <a:gs pos="0">
              <a:schemeClr val="accent3">
                <a:shade val="80000"/>
                <a:hueOff val="-264732"/>
                <a:satOff val="-21197"/>
                <a:lumOff val="31498"/>
                <a:alphaOff val="0"/>
                <a:shade val="85000"/>
                <a:satMod val="130000"/>
              </a:schemeClr>
            </a:gs>
            <a:gs pos="34000">
              <a:schemeClr val="accent3">
                <a:shade val="80000"/>
                <a:hueOff val="-264732"/>
                <a:satOff val="-21197"/>
                <a:lumOff val="31498"/>
                <a:alphaOff val="0"/>
                <a:shade val="87000"/>
                <a:satMod val="125000"/>
              </a:schemeClr>
            </a:gs>
            <a:gs pos="70000">
              <a:schemeClr val="accent3">
                <a:shade val="80000"/>
                <a:hueOff val="-264732"/>
                <a:satOff val="-21197"/>
                <a:lumOff val="31498"/>
                <a:alphaOff val="0"/>
                <a:tint val="100000"/>
                <a:shade val="90000"/>
                <a:satMod val="130000"/>
              </a:schemeClr>
            </a:gs>
            <a:gs pos="100000">
              <a:schemeClr val="accent3">
                <a:shade val="80000"/>
                <a:hueOff val="-264732"/>
                <a:satOff val="-21197"/>
                <a:lumOff val="31498"/>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Seal w/Teflon</a:t>
          </a:r>
        </a:p>
      </dsp:txBody>
      <dsp:txXfrm>
        <a:off x="32172" y="3762206"/>
        <a:ext cx="1720460" cy="100720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B7F7D-CFB0-49AC-A4BD-1BED2CC6E063}" type="datetimeFigureOut">
              <a:rPr lang="en-US" smtClean="0"/>
              <a:t>7/13/2022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3B92F7-B275-4770-A65A-EF34A58C1FD4}" type="slidenum">
              <a:rPr lang="en-US" smtClean="0"/>
              <a:t>‹#›</a:t>
            </a:fld>
            <a:endParaRPr lang="en-US"/>
          </a:p>
        </p:txBody>
      </p:sp>
    </p:spTree>
    <p:extLst>
      <p:ext uri="{BB962C8B-B14F-4D97-AF65-F5344CB8AC3E}">
        <p14:creationId xmlns:p14="http://schemas.microsoft.com/office/powerpoint/2010/main" val="2738497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935038" y="3951288"/>
            <a:ext cx="5451475" cy="418306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b="1" dirty="0">
                <a:latin typeface="Arial" panose="020B0604020202020204" pitchFamily="34" charset="0"/>
              </a:rPr>
              <a:t>THIS IS SLIDE # 01 IN THE BALL VALVE MAINTENANCE PRESENTATION.</a:t>
            </a:r>
          </a:p>
          <a:p>
            <a:endParaRPr lang="en-US" b="1" dirty="0">
              <a:latin typeface="Arial" panose="020B0604020202020204" pitchFamily="34" charset="0"/>
            </a:endParaRPr>
          </a:p>
          <a:p>
            <a:r>
              <a:rPr lang="en-US" dirty="0">
                <a:latin typeface="Arial" panose="020B0604020202020204" pitchFamily="34" charset="0"/>
              </a:rPr>
              <a:t>Thank the Agent and Superintendent or Host by name and title.  </a:t>
            </a:r>
          </a:p>
          <a:p>
            <a:endParaRPr lang="en-US" dirty="0">
              <a:latin typeface="Arial" panose="020B0604020202020204" pitchFamily="34" charset="0"/>
            </a:endParaRPr>
          </a:p>
          <a:p>
            <a:r>
              <a:rPr lang="en-US" dirty="0">
                <a:latin typeface="Arial" panose="020B0604020202020204" pitchFamily="34" charset="0"/>
              </a:rPr>
              <a:t>Set the ground rules for the presentation --- Questions, Bathroom Visits, Getting A Drink, Sleepy, Break Times, etc....  </a:t>
            </a:r>
          </a:p>
          <a:p>
            <a:endParaRPr lang="en-US" dirty="0">
              <a:latin typeface="Arial" panose="020B0604020202020204" pitchFamily="34" charset="0"/>
            </a:endParaRPr>
          </a:p>
          <a:p>
            <a:r>
              <a:rPr lang="en-US" dirty="0">
                <a:latin typeface="Arial" panose="020B0604020202020204" pitchFamily="34" charset="0"/>
              </a:rPr>
              <a:t>There is one break scheduled in this presentation.</a:t>
            </a:r>
          </a:p>
        </p:txBody>
      </p:sp>
      <p:sp>
        <p:nvSpPr>
          <p:cNvPr id="9219" name="Rectangle 3"/>
          <p:cNvSpPr>
            <a:spLocks noGrp="1" noRot="1" noChangeAspect="1" noChangeArrowheads="1" noTextEdit="1"/>
          </p:cNvSpPr>
          <p:nvPr>
            <p:ph type="sldImg"/>
          </p:nvPr>
        </p:nvSpPr>
        <p:spPr>
          <a:xfrm>
            <a:off x="411163" y="311150"/>
            <a:ext cx="6189662" cy="3482975"/>
          </a:xfrm>
          <a:ln cap="flat"/>
        </p:spPr>
      </p:sp>
    </p:spTree>
    <p:extLst>
      <p:ext uri="{BB962C8B-B14F-4D97-AF65-F5344CB8AC3E}">
        <p14:creationId xmlns:p14="http://schemas.microsoft.com/office/powerpoint/2010/main" val="34675260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000" b="1">
                <a:latin typeface="Arial" panose="020B0604020202020204" pitchFamily="34" charset="0"/>
              </a:rPr>
              <a:t>THIS IS SLIDE #27 IN THE BALL VALVE MAINTENANCE PRESENTATION.  </a:t>
            </a:r>
          </a:p>
          <a:p>
            <a:endParaRPr lang="en-US">
              <a:latin typeface="Arial" panose="020B0604020202020204" pitchFamily="34" charset="0"/>
            </a:endParaRPr>
          </a:p>
          <a:p>
            <a:r>
              <a:rPr lang="en-US">
                <a:latin typeface="Arial" panose="020B0604020202020204" pitchFamily="34" charset="0"/>
              </a:rPr>
              <a:t>     When you have eliminated all the external considerations on a valve that is hard to operate or is inoperable, the next step is to identify the possible internal problems that the valve may have by checking the following four areas:  </a:t>
            </a:r>
          </a:p>
          <a:p>
            <a:endParaRPr lang="en-US">
              <a:latin typeface="Arial" panose="020B0604020202020204" pitchFamily="34" charset="0"/>
            </a:endParaRPr>
          </a:p>
          <a:p>
            <a:endParaRPr lang="en-US">
              <a:latin typeface="Arial" panose="020B0604020202020204" pitchFamily="34" charset="0"/>
            </a:endParaRPr>
          </a:p>
        </p:txBody>
      </p:sp>
      <p:sp>
        <p:nvSpPr>
          <p:cNvPr id="2867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201620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02792B-AB0B-4EF5-8B80-A28E3F5ABD5A}" type="slidenum">
              <a:rPr lang="en-US" smtClean="0"/>
              <a:pPr>
                <a:defRPr/>
              </a:pPr>
              <a:t>27</a:t>
            </a:fld>
            <a:endParaRPr lang="en-US"/>
          </a:p>
        </p:txBody>
      </p:sp>
    </p:spTree>
    <p:extLst>
      <p:ext uri="{BB962C8B-B14F-4D97-AF65-F5344CB8AC3E}">
        <p14:creationId xmlns:p14="http://schemas.microsoft.com/office/powerpoint/2010/main" val="71038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000" b="1">
                <a:latin typeface="Arial" panose="020B0604020202020204" pitchFamily="34" charset="0"/>
              </a:rPr>
              <a:t>THIS IS SLIDE #37 IN THE BALL VALVE MAINTENANCE PRESENTATION.  </a:t>
            </a:r>
          </a:p>
        </p:txBody>
      </p:sp>
      <p:sp>
        <p:nvSpPr>
          <p:cNvPr id="3174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6635734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000" b="1">
                <a:latin typeface="Arial" panose="020B0604020202020204" pitchFamily="34" charset="0"/>
              </a:rPr>
              <a:t>THIS IS SLIDE #32 IN THE BALL VALVE MAINTENANCE PRESENTATION.  </a:t>
            </a:r>
          </a:p>
          <a:p>
            <a:endParaRPr lang="en-US">
              <a:latin typeface="Arial" panose="020B0604020202020204" pitchFamily="34" charset="0"/>
            </a:endParaRPr>
          </a:p>
          <a:p>
            <a:r>
              <a:rPr lang="en-US" u="sng">
                <a:latin typeface="Arial" panose="020B0604020202020204" pitchFamily="34" charset="0"/>
              </a:rPr>
              <a:t>3.  Seat-To-Ball Seizure:</a:t>
            </a:r>
            <a:endParaRPr lang="en-US">
              <a:latin typeface="Arial" panose="020B0604020202020204" pitchFamily="34" charset="0"/>
            </a:endParaRPr>
          </a:p>
          <a:p>
            <a:r>
              <a:rPr lang="en-US">
                <a:latin typeface="Arial" panose="020B0604020202020204" pitchFamily="34" charset="0"/>
              </a:rPr>
              <a:t>     If a valve with a floating seat has not been operated for a long period of time, the seat will tend to take a “set” against the ball.  This condition requires additional force to break the ball loose and allow operation of the valve.  High line pressure will also contribute to this increased initial operating torque.  </a:t>
            </a:r>
          </a:p>
          <a:p>
            <a:endParaRPr lang="en-US">
              <a:latin typeface="Arial" panose="020B0604020202020204" pitchFamily="34" charset="0"/>
            </a:endParaRPr>
          </a:p>
          <a:p>
            <a:endParaRPr lang="en-US">
              <a:latin typeface="Arial" panose="020B0604020202020204" pitchFamily="34" charset="0"/>
            </a:endParaRPr>
          </a:p>
        </p:txBody>
      </p:sp>
      <p:sp>
        <p:nvSpPr>
          <p:cNvPr id="34819"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797870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3793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600" b="1">
              <a:latin typeface="Arial" panose="020B0604020202020204" pitchFamily="34" charset="0"/>
            </a:endParaRPr>
          </a:p>
          <a:p>
            <a:endParaRPr lang="en-US" sz="1600" b="1">
              <a:latin typeface="Arial" panose="020B0604020202020204" pitchFamily="34" charset="0"/>
            </a:endParaRPr>
          </a:p>
          <a:p>
            <a:endParaRPr lang="en-US" sz="1600" b="1">
              <a:latin typeface="Arial" panose="020B0604020202020204" pitchFamily="34" charset="0"/>
            </a:endParaRPr>
          </a:p>
          <a:p>
            <a:endParaRPr lang="en-US" sz="1600" b="1">
              <a:latin typeface="Arial" panose="020B0604020202020204" pitchFamily="34" charset="0"/>
            </a:endParaRPr>
          </a:p>
          <a:p>
            <a:endParaRPr lang="en-US" sz="1600" b="1">
              <a:latin typeface="Arial" panose="020B0604020202020204" pitchFamily="34" charset="0"/>
            </a:endParaRPr>
          </a:p>
          <a:p>
            <a:endParaRPr lang="en-US" sz="1600" b="1">
              <a:latin typeface="Arial" panose="020B0604020202020204" pitchFamily="34" charset="0"/>
            </a:endParaRPr>
          </a:p>
          <a:p>
            <a:endParaRPr lang="en-US" sz="1600" b="1">
              <a:latin typeface="Arial" panose="020B0604020202020204" pitchFamily="34" charset="0"/>
            </a:endParaRPr>
          </a:p>
        </p:txBody>
      </p:sp>
      <p:sp>
        <p:nvSpPr>
          <p:cNvPr id="10243" name="Rectangle 3"/>
          <p:cNvSpPr>
            <a:spLocks noGrp="1" noRot="1" noChangeAspect="1" noChangeArrowheads="1" noTextEdit="1"/>
          </p:cNvSpPr>
          <p:nvPr>
            <p:ph type="sldImg"/>
          </p:nvPr>
        </p:nvSpPr>
        <p:spPr>
          <a:xfrm>
            <a:off x="-238125" y="0"/>
            <a:ext cx="7431088" cy="4181475"/>
          </a:xfrm>
          <a:ln cap="flat"/>
        </p:spPr>
      </p:sp>
      <p:sp>
        <p:nvSpPr>
          <p:cNvPr id="10244" name="TextBox 1"/>
          <p:cNvSpPr txBox="1">
            <a:spLocks noChangeArrowheads="1"/>
          </p:cNvSpPr>
          <p:nvPr/>
        </p:nvSpPr>
        <p:spPr bwMode="auto">
          <a:xfrm>
            <a:off x="466725" y="4495800"/>
            <a:ext cx="6543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a:lnSpc>
                <a:spcPct val="200000"/>
              </a:lnSpc>
            </a:pPr>
            <a:r>
              <a:rPr lang="en-US" sz="1800" b="1"/>
              <a:t>NOTES: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1024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74FA289F-ECAF-4E95-8CAB-D64F04102FC3}" type="slidenum">
              <a:rPr lang="en-US" sz="1200"/>
              <a:pPr/>
              <a:t>37</a:t>
            </a:fld>
            <a:endParaRPr lang="en-US" sz="1200"/>
          </a:p>
        </p:txBody>
      </p:sp>
    </p:spTree>
    <p:extLst>
      <p:ext uri="{BB962C8B-B14F-4D97-AF65-F5344CB8AC3E}">
        <p14:creationId xmlns:p14="http://schemas.microsoft.com/office/powerpoint/2010/main" val="1788292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a:xfrm>
            <a:off x="935038" y="4416425"/>
            <a:ext cx="5140325"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207" tIns="45295" rIns="92207" bIns="45295"/>
          <a:lstStyle/>
          <a:p>
            <a:r>
              <a:rPr lang="en-US" sz="1400" b="1">
                <a:latin typeface="Arial" panose="020B0604020202020204" pitchFamily="34" charset="0"/>
              </a:rPr>
              <a:t> </a:t>
            </a:r>
          </a:p>
          <a:p>
            <a:r>
              <a:rPr lang="en-US" sz="1000" b="1">
                <a:latin typeface="Arial" panose="020B0604020202020204" pitchFamily="34" charset="0"/>
              </a:rPr>
              <a:t>THIS IS SLIDE #023 IN THE PLUG VALVE MAINTENANCE PRESENTATION.</a:t>
            </a:r>
          </a:p>
        </p:txBody>
      </p:sp>
      <p:sp>
        <p:nvSpPr>
          <p:cNvPr id="43011" name="Rectangle 3"/>
          <p:cNvSpPr>
            <a:spLocks noGrp="1" noRot="1" noChangeAspect="1" noChangeArrowheads="1" noTextEdit="1"/>
          </p:cNvSpPr>
          <p:nvPr>
            <p:ph type="sldImg"/>
          </p:nvPr>
        </p:nvSpPr>
        <p:spPr>
          <a:xfrm>
            <a:off x="411163" y="698500"/>
            <a:ext cx="6189662" cy="3482975"/>
          </a:xfrm>
          <a:ln cap="flat"/>
        </p:spPr>
      </p:sp>
    </p:spTree>
    <p:extLst>
      <p:ext uri="{BB962C8B-B14F-4D97-AF65-F5344CB8AC3E}">
        <p14:creationId xmlns:p14="http://schemas.microsoft.com/office/powerpoint/2010/main" val="99435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02792B-AB0B-4EF5-8B80-A28E3F5ABD5A}" type="slidenum">
              <a:rPr lang="en-US" smtClean="0"/>
              <a:pPr>
                <a:defRPr/>
              </a:pPr>
              <a:t>43</a:t>
            </a:fld>
            <a:endParaRPr lang="en-US"/>
          </a:p>
        </p:txBody>
      </p:sp>
    </p:spTree>
    <p:extLst>
      <p:ext uri="{BB962C8B-B14F-4D97-AF65-F5344CB8AC3E}">
        <p14:creationId xmlns:p14="http://schemas.microsoft.com/office/powerpoint/2010/main" val="1618062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02792B-AB0B-4EF5-8B80-A28E3F5ABD5A}" type="slidenum">
              <a:rPr lang="en-US" smtClean="0"/>
              <a:pPr>
                <a:defRPr/>
              </a:pPr>
              <a:t>44</a:t>
            </a:fld>
            <a:endParaRPr lang="en-US"/>
          </a:p>
        </p:txBody>
      </p:sp>
    </p:spTree>
    <p:extLst>
      <p:ext uri="{BB962C8B-B14F-4D97-AF65-F5344CB8AC3E}">
        <p14:creationId xmlns:p14="http://schemas.microsoft.com/office/powerpoint/2010/main" val="3474436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35038" y="4416425"/>
            <a:ext cx="5140325"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207" tIns="45295" rIns="92207" bIns="45295"/>
          <a:lstStyle/>
          <a:p>
            <a:r>
              <a:rPr lang="en-US" sz="1000" b="1">
                <a:latin typeface="Arial" panose="020B0604020202020204" pitchFamily="34" charset="0"/>
              </a:rPr>
              <a:t>THIS IS SLIDE #027 IN THE PLUG VALVE MAINTENANCE PRESENTATION.</a:t>
            </a:r>
            <a:endParaRPr lang="en-US" sz="1600" b="1">
              <a:latin typeface="Arial" panose="020B0604020202020204" pitchFamily="34" charset="0"/>
            </a:endParaRPr>
          </a:p>
          <a:p>
            <a:endParaRPr lang="en-US" sz="1600" b="1">
              <a:latin typeface="Arial" panose="020B0604020202020204" pitchFamily="34" charset="0"/>
            </a:endParaRPr>
          </a:p>
          <a:p>
            <a:endParaRPr lang="en-US" sz="1600" b="1">
              <a:latin typeface="Arial" panose="020B0604020202020204" pitchFamily="34" charset="0"/>
            </a:endParaRPr>
          </a:p>
          <a:p>
            <a:endParaRPr lang="en-US" sz="1600" b="1">
              <a:latin typeface="Arial" panose="020B0604020202020204" pitchFamily="34" charset="0"/>
            </a:endParaRPr>
          </a:p>
        </p:txBody>
      </p:sp>
      <p:sp>
        <p:nvSpPr>
          <p:cNvPr id="48131" name="Rectangle 3"/>
          <p:cNvSpPr>
            <a:spLocks noGrp="1" noRot="1" noChangeAspect="1" noChangeArrowheads="1" noTextEdit="1"/>
          </p:cNvSpPr>
          <p:nvPr>
            <p:ph type="sldImg"/>
          </p:nvPr>
        </p:nvSpPr>
        <p:spPr>
          <a:xfrm>
            <a:off x="411163" y="698500"/>
            <a:ext cx="6189662" cy="3482975"/>
          </a:xfrm>
          <a:ln cap="flat"/>
        </p:spPr>
      </p:sp>
    </p:spTree>
    <p:extLst>
      <p:ext uri="{BB962C8B-B14F-4D97-AF65-F5344CB8AC3E}">
        <p14:creationId xmlns:p14="http://schemas.microsoft.com/office/powerpoint/2010/main" val="73981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177800" y="0"/>
            <a:ext cx="7410450" cy="4168775"/>
          </a:xfrm>
          <a:ln/>
        </p:spPr>
      </p:sp>
      <p:sp>
        <p:nvSpPr>
          <p:cNvPr id="6147" name="Rectangle 3"/>
          <p:cNvSpPr>
            <a:spLocks noGrp="1" noChangeArrowheads="1"/>
          </p:cNvSpPr>
          <p:nvPr>
            <p:ph type="body" idx="1"/>
          </p:nvPr>
        </p:nvSpPr>
        <p:spPr>
          <a:xfrm>
            <a:off x="544513" y="4427538"/>
            <a:ext cx="6076950" cy="4879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200000"/>
              </a:lnSpc>
            </a:pPr>
            <a:r>
              <a:rPr lang="en-US" sz="1800" b="1">
                <a:latin typeface="Arial" panose="020B0604020202020204" pitchFamily="34" charset="0"/>
              </a:rPr>
              <a:t>NOTES: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fld id="{7BFEC4D9-C270-4E87-9A2E-1BAD924B5191}" type="slidenum">
              <a:rPr lang="en-US" sz="1200"/>
              <a:pPr/>
              <a:t>2</a:t>
            </a:fld>
            <a:endParaRPr lang="en-US" sz="1200"/>
          </a:p>
        </p:txBody>
      </p:sp>
    </p:spTree>
    <p:extLst>
      <p:ext uri="{BB962C8B-B14F-4D97-AF65-F5344CB8AC3E}">
        <p14:creationId xmlns:p14="http://schemas.microsoft.com/office/powerpoint/2010/main" val="1689960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body" idx="1"/>
          </p:nvPr>
        </p:nvSpPr>
        <p:spPr>
          <a:xfrm>
            <a:off x="935038" y="4416425"/>
            <a:ext cx="5140325"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207" tIns="45295" rIns="92207" bIns="45295"/>
          <a:lstStyle/>
          <a:p>
            <a:r>
              <a:rPr lang="en-US" sz="1000" b="1">
                <a:latin typeface="Arial" panose="020B0604020202020204" pitchFamily="34" charset="0"/>
              </a:rPr>
              <a:t>THIS IS SLIDE #096 IN THE PLUG VALVE MAINTENANCE PRESENTATION.</a:t>
            </a:r>
            <a:endParaRPr lang="en-US" sz="1400" b="1">
              <a:latin typeface="Arial" panose="020B0604020202020204" pitchFamily="34" charset="0"/>
            </a:endParaRPr>
          </a:p>
        </p:txBody>
      </p:sp>
      <p:sp>
        <p:nvSpPr>
          <p:cNvPr id="56323" name="Rectangle 3"/>
          <p:cNvSpPr>
            <a:spLocks noGrp="1" noRot="1" noChangeAspect="1" noChangeArrowheads="1" noTextEdit="1"/>
          </p:cNvSpPr>
          <p:nvPr>
            <p:ph type="sldImg"/>
          </p:nvPr>
        </p:nvSpPr>
        <p:spPr>
          <a:xfrm>
            <a:off x="411163" y="698500"/>
            <a:ext cx="6189662" cy="3482975"/>
          </a:xfrm>
          <a:ln cap="flat"/>
        </p:spPr>
      </p:sp>
    </p:spTree>
    <p:extLst>
      <p:ext uri="{BB962C8B-B14F-4D97-AF65-F5344CB8AC3E}">
        <p14:creationId xmlns:p14="http://schemas.microsoft.com/office/powerpoint/2010/main" val="3737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02792B-AB0B-4EF5-8B80-A28E3F5ABD5A}" type="slidenum">
              <a:rPr lang="en-US" smtClean="0"/>
              <a:pPr>
                <a:defRPr/>
              </a:pPr>
              <a:t>3</a:t>
            </a:fld>
            <a:endParaRPr lang="en-US"/>
          </a:p>
        </p:txBody>
      </p:sp>
    </p:spTree>
    <p:extLst>
      <p:ext uri="{BB962C8B-B14F-4D97-AF65-F5344CB8AC3E}">
        <p14:creationId xmlns:p14="http://schemas.microsoft.com/office/powerpoint/2010/main" val="148845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02792B-AB0B-4EF5-8B80-A28E3F5ABD5A}" type="slidenum">
              <a:rPr lang="en-US" smtClean="0"/>
              <a:pPr>
                <a:defRPr/>
              </a:pPr>
              <a:t>15</a:t>
            </a:fld>
            <a:endParaRPr lang="en-US"/>
          </a:p>
        </p:txBody>
      </p:sp>
    </p:spTree>
    <p:extLst>
      <p:ext uri="{BB962C8B-B14F-4D97-AF65-F5344CB8AC3E}">
        <p14:creationId xmlns:p14="http://schemas.microsoft.com/office/powerpoint/2010/main" val="24803223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02792B-AB0B-4EF5-8B80-A28E3F5ABD5A}" type="slidenum">
              <a:rPr lang="en-US" smtClean="0"/>
              <a:pPr>
                <a:defRPr/>
              </a:pPr>
              <a:t>16</a:t>
            </a:fld>
            <a:endParaRPr lang="en-US"/>
          </a:p>
        </p:txBody>
      </p:sp>
    </p:spTree>
    <p:extLst>
      <p:ext uri="{BB962C8B-B14F-4D97-AF65-F5344CB8AC3E}">
        <p14:creationId xmlns:p14="http://schemas.microsoft.com/office/powerpoint/2010/main" val="2220349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C02792B-AB0B-4EF5-8B80-A28E3F5ABD5A}" type="slidenum">
              <a:rPr lang="en-US" smtClean="0"/>
              <a:pPr>
                <a:defRPr/>
              </a:pPr>
              <a:t>17</a:t>
            </a:fld>
            <a:endParaRPr lang="en-US"/>
          </a:p>
        </p:txBody>
      </p:sp>
    </p:spTree>
    <p:extLst>
      <p:ext uri="{BB962C8B-B14F-4D97-AF65-F5344CB8AC3E}">
        <p14:creationId xmlns:p14="http://schemas.microsoft.com/office/powerpoint/2010/main" val="1994314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000" b="1">
                <a:latin typeface="Arial" panose="020B0604020202020204" pitchFamily="34" charset="0"/>
              </a:rPr>
              <a:t>THIS IS SLIDE #13 IN THE BALL VALVE MAINTENANCE PRESENTATION.</a:t>
            </a:r>
          </a:p>
        </p:txBody>
      </p:sp>
      <p:sp>
        <p:nvSpPr>
          <p:cNvPr id="16387"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395138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000" b="1">
                <a:latin typeface="Arial" panose="020B0604020202020204" pitchFamily="34" charset="0"/>
              </a:rPr>
              <a:t>THIS IS SLIDE #42 IN THE BALL VALVE MAINTENANCE PRESENTATION. </a:t>
            </a:r>
          </a:p>
          <a:p>
            <a:endParaRPr lang="en-US">
              <a:latin typeface="Arial" panose="020B0604020202020204" pitchFamily="34" charset="0"/>
            </a:endParaRPr>
          </a:p>
          <a:p>
            <a:r>
              <a:rPr lang="en-US">
                <a:latin typeface="Arial" panose="020B0604020202020204" pitchFamily="34" charset="0"/>
              </a:rPr>
              <a:t>     A common ball valve problem is leakage past the valve seats.  Keep in mind that most ball valves seat on the upstream side.  </a:t>
            </a:r>
          </a:p>
          <a:p>
            <a:r>
              <a:rPr lang="en-US">
                <a:latin typeface="Arial" panose="020B0604020202020204" pitchFamily="34" charset="0"/>
              </a:rPr>
              <a:t>     Seat leakage can occur with the valve in either the open or the closed position.  As a result, it is possible to check the seats for sealing with the valve in either position.  Remember, in the open position there is a lower volume of gas in the valve body cavity because the solid part of the ball is facing that cavity.  </a:t>
            </a:r>
          </a:p>
          <a:p>
            <a:endParaRPr lang="en-US">
              <a:latin typeface="Arial" panose="020B0604020202020204" pitchFamily="34" charset="0"/>
            </a:endParaRPr>
          </a:p>
          <a:p>
            <a:r>
              <a:rPr lang="en-US">
                <a:latin typeface="Arial" panose="020B0604020202020204" pitchFamily="34" charset="0"/>
              </a:rPr>
              <a:t> </a:t>
            </a:r>
          </a:p>
        </p:txBody>
      </p:sp>
      <p:sp>
        <p:nvSpPr>
          <p:cNvPr id="22531"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3404266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sz="1000" b="1">
                <a:latin typeface="Arial" panose="020B0604020202020204" pitchFamily="34" charset="0"/>
              </a:rPr>
              <a:t>THIS IS SLIDE #43 IN THE BALL VALVE MAINTENANCE PRESENTATION.  </a:t>
            </a:r>
          </a:p>
          <a:p>
            <a:endParaRPr lang="en-US">
              <a:latin typeface="Arial" panose="020B0604020202020204" pitchFamily="34" charset="0"/>
            </a:endParaRPr>
          </a:p>
          <a:p>
            <a:r>
              <a:rPr lang="en-US" u="sng">
                <a:latin typeface="Arial" panose="020B0604020202020204" pitchFamily="34" charset="0"/>
              </a:rPr>
              <a:t>Test Procedures for Seat Leakage:</a:t>
            </a:r>
            <a:r>
              <a:rPr lang="en-US">
                <a:latin typeface="Arial" panose="020B0604020202020204" pitchFamily="34" charset="0"/>
              </a:rPr>
              <a:t>  </a:t>
            </a:r>
          </a:p>
          <a:p>
            <a:r>
              <a:rPr lang="en-US">
                <a:latin typeface="Arial" panose="020B0604020202020204" pitchFamily="34" charset="0"/>
              </a:rPr>
              <a:t>1.  For a quick check, ensure that the valve is in the full open position.  This will reduce the volume of gas in the body cavity and the amount of time it takes to blow the valve down.  Before performing any work downstream of the valve, follow these same procedures with the valve in the closed position.  </a:t>
            </a:r>
          </a:p>
          <a:p>
            <a:endParaRPr lang="en-US">
              <a:latin typeface="Arial" panose="020B0604020202020204" pitchFamily="34" charset="0"/>
            </a:endParaRPr>
          </a:p>
          <a:p>
            <a:r>
              <a:rPr lang="en-US">
                <a:latin typeface="Arial" panose="020B0604020202020204" pitchFamily="34" charset="0"/>
              </a:rPr>
              <a:t>.  </a:t>
            </a:r>
          </a:p>
          <a:p>
            <a:endParaRPr lang="en-US">
              <a:latin typeface="Arial" panose="020B0604020202020204" pitchFamily="34" charset="0"/>
            </a:endParaRPr>
          </a:p>
        </p:txBody>
      </p:sp>
      <p:sp>
        <p:nvSpPr>
          <p:cNvPr id="24579"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2971022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508FD1E-80EC-4FDA-B614-82BEF98C2EDE}"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C6DBA-48AC-44F1-AE6F-28A6F580174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447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08FD1E-80EC-4FDA-B614-82BEF98C2EDE}"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2123535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08FD1E-80EC-4FDA-B614-82BEF98C2EDE}"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2652322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r>
              <a:rPr lang="en-US"/>
              <a:t>System Valve Services, Inc.</a:t>
            </a:r>
          </a:p>
        </p:txBody>
      </p:sp>
      <p:sp>
        <p:nvSpPr>
          <p:cNvPr id="9" name="Rectangle 8"/>
          <p:cNvSpPr>
            <a:spLocks noGrp="1" noChangeArrowheads="1"/>
          </p:cNvSpPr>
          <p:nvPr>
            <p:ph type="sldNum" sz="quarter" idx="12"/>
          </p:nvPr>
        </p:nvSpPr>
        <p:spPr>
          <a:ln/>
        </p:spPr>
        <p:txBody>
          <a:bodyPr/>
          <a:lstStyle>
            <a:lvl1pPr>
              <a:defRPr/>
            </a:lvl1pPr>
          </a:lstStyle>
          <a:p>
            <a:pPr>
              <a:defRPr/>
            </a:pPr>
            <a:fld id="{88CAC8F0-C94D-48F7-99BB-1E9EA17DC420}" type="slidenum">
              <a:rPr lang="en-US"/>
              <a:pPr>
                <a:defRPr/>
              </a:pPr>
              <a:t>‹#›</a:t>
            </a:fld>
            <a:endParaRPr lang="en-US"/>
          </a:p>
        </p:txBody>
      </p:sp>
    </p:spTree>
    <p:extLst>
      <p:ext uri="{BB962C8B-B14F-4D97-AF65-F5344CB8AC3E}">
        <p14:creationId xmlns:p14="http://schemas.microsoft.com/office/powerpoint/2010/main" val="1033278968"/>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r>
              <a:rPr lang="en-US"/>
              <a:t>System Valve Services, Inc.</a:t>
            </a:r>
          </a:p>
        </p:txBody>
      </p:sp>
      <p:sp>
        <p:nvSpPr>
          <p:cNvPr id="7" name="Rectangle 8"/>
          <p:cNvSpPr>
            <a:spLocks noGrp="1" noChangeArrowheads="1"/>
          </p:cNvSpPr>
          <p:nvPr>
            <p:ph type="sldNum" sz="quarter" idx="12"/>
          </p:nvPr>
        </p:nvSpPr>
        <p:spPr>
          <a:ln/>
        </p:spPr>
        <p:txBody>
          <a:bodyPr/>
          <a:lstStyle>
            <a:lvl1pPr>
              <a:defRPr/>
            </a:lvl1pPr>
          </a:lstStyle>
          <a:p>
            <a:pPr>
              <a:defRPr/>
            </a:pPr>
            <a:fld id="{E0585B8D-1F80-4A08-B515-187817B72FDE}" type="slidenum">
              <a:rPr lang="en-US"/>
              <a:pPr>
                <a:defRPr/>
              </a:pPr>
              <a:t>‹#›</a:t>
            </a:fld>
            <a:endParaRPr lang="en-US"/>
          </a:p>
        </p:txBody>
      </p:sp>
    </p:spTree>
    <p:extLst>
      <p:ext uri="{BB962C8B-B14F-4D97-AF65-F5344CB8AC3E}">
        <p14:creationId xmlns:p14="http://schemas.microsoft.com/office/powerpoint/2010/main" val="2213626545"/>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p:spPr>
        <p:txBody>
          <a:bodyPr/>
          <a:lstStyle/>
          <a:p>
            <a:r>
              <a:rPr lang="en-US"/>
              <a:t>Click to edit Master title style</a:t>
            </a:r>
          </a:p>
        </p:txBody>
      </p:sp>
      <p:sp>
        <p:nvSpPr>
          <p:cNvPr id="3" name="Text Placeholder 2"/>
          <p:cNvSpPr>
            <a:spLocks noGrp="1"/>
          </p:cNvSpPr>
          <p:nvPr>
            <p:ph type="body" sz="half" idx="1"/>
          </p:nvPr>
        </p:nvSpPr>
        <p:spPr>
          <a:xfrm>
            <a:off x="1490133" y="1981200"/>
            <a:ext cx="451555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86311" y="1981200"/>
            <a:ext cx="4515556" cy="4114800"/>
          </a:xfrm>
        </p:spPr>
        <p:txBody>
          <a:bodyPr rtlCol="0">
            <a:normAutofit/>
          </a:bodyPr>
          <a:lstStyle/>
          <a:p>
            <a:pPr lvl="0"/>
            <a:endParaRPr lang="en-US" noProof="0"/>
          </a:p>
        </p:txBody>
      </p:sp>
    </p:spTree>
    <p:extLst>
      <p:ext uri="{BB962C8B-B14F-4D97-AF65-F5344CB8AC3E}">
        <p14:creationId xmlns:p14="http://schemas.microsoft.com/office/powerpoint/2010/main" val="2997140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490134" y="609600"/>
            <a:ext cx="9211733" cy="1143000"/>
          </a:xfrm>
        </p:spPr>
        <p:txBody>
          <a:bodyPr/>
          <a:lstStyle/>
          <a:p>
            <a:r>
              <a:rPr lang="en-US"/>
              <a:t>Click to edit Master title style</a:t>
            </a:r>
          </a:p>
        </p:txBody>
      </p:sp>
      <p:sp>
        <p:nvSpPr>
          <p:cNvPr id="3" name="ClipArt Placeholder 2"/>
          <p:cNvSpPr>
            <a:spLocks noGrp="1"/>
          </p:cNvSpPr>
          <p:nvPr>
            <p:ph type="clipArt" sz="half" idx="1"/>
          </p:nvPr>
        </p:nvSpPr>
        <p:spPr>
          <a:xfrm>
            <a:off x="1490133" y="1981200"/>
            <a:ext cx="4515556"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186311" y="1981200"/>
            <a:ext cx="4515556"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67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08FD1E-80EC-4FDA-B614-82BEF98C2EDE}"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22726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08FD1E-80EC-4FDA-B614-82BEF98C2EDE}" type="datetimeFigureOut">
              <a:rPr lang="en-US" smtClean="0"/>
              <a:t>7/13/2022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9C6DBA-48AC-44F1-AE6F-28A6F580174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395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508FD1E-80EC-4FDA-B614-82BEF98C2EDE}" type="datetimeFigureOut">
              <a:rPr lang="en-US" smtClean="0"/>
              <a:t>7/13/2022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355836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08FD1E-80EC-4FDA-B614-82BEF98C2EDE}" type="datetimeFigureOut">
              <a:rPr lang="en-US" smtClean="0"/>
              <a:t>7/13/2022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1418889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508FD1E-80EC-4FDA-B614-82BEF98C2EDE}" type="datetimeFigureOut">
              <a:rPr lang="en-US" smtClean="0"/>
              <a:t>7/13/2022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3820016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3508FD1E-80EC-4FDA-B614-82BEF98C2EDE}" type="datetimeFigureOut">
              <a:rPr lang="en-US" smtClean="0"/>
              <a:t>7/13/2022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318896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3508FD1E-80EC-4FDA-B614-82BEF98C2EDE}" type="datetimeFigureOut">
              <a:rPr lang="en-US" smtClean="0"/>
              <a:t>7/13/2022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69C6DBA-48AC-44F1-AE6F-28A6F580174E}" type="slidenum">
              <a:rPr lang="en-US" smtClean="0"/>
              <a:t>‹#›</a:t>
            </a:fld>
            <a:endParaRPr lang="en-US"/>
          </a:p>
        </p:txBody>
      </p:sp>
    </p:spTree>
    <p:extLst>
      <p:ext uri="{BB962C8B-B14F-4D97-AF65-F5344CB8AC3E}">
        <p14:creationId xmlns:p14="http://schemas.microsoft.com/office/powerpoint/2010/main" val="3957040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08FD1E-80EC-4FDA-B614-82BEF98C2EDE}" type="datetimeFigureOut">
              <a:rPr lang="en-US" smtClean="0"/>
              <a:t>7/13/2022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9C6DBA-48AC-44F1-AE6F-28A6F580174E}" type="slidenum">
              <a:rPr lang="en-US" smtClean="0"/>
              <a:t>‹#›</a:t>
            </a:fld>
            <a:endParaRPr lang="en-US"/>
          </a:p>
        </p:txBody>
      </p:sp>
    </p:spTree>
    <p:extLst>
      <p:ext uri="{BB962C8B-B14F-4D97-AF65-F5344CB8AC3E}">
        <p14:creationId xmlns:p14="http://schemas.microsoft.com/office/powerpoint/2010/main" val="17156886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3508FD1E-80EC-4FDA-B614-82BEF98C2EDE}" type="datetimeFigureOut">
              <a:rPr lang="en-US" smtClean="0"/>
              <a:t>7/13/2022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69C6DBA-48AC-44F1-AE6F-28A6F580174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99843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slideLayout" Target="../slideLayouts/slideLayout6.xml"/><Relationship Id="rId1" Type="http://schemas.openxmlformats.org/officeDocument/2006/relationships/video" Target="T31_Disassembly.avi" TargetMode="Externa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4.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Val-Tex/Val-Tex%20Presentations/Training%20presentation/Cameron%20bv%20T31%20operating.wmv"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Val-Tex/Val-Tex%20Presentations/Training%20presentation/Cameron%20bv%20T31%20disassembly.wmv"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Val-Tex/Val-Tex%20Presentations/Training%20presentation/Grove%20B5%20Disassmbly.wmv"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hyperlink" Target="../../Val-Tex/Val-Tex%20Presentations/Training%20presentation/MaxGearMOV01102.mpg" TargetMode="External"/><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Val-Tex/Val-Tex%20Presentations/Training%20presentation/GroveB5_SR1Effect_02.wmv"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Val-Tex/Val-Tex%20Presentations/Training%20presentation/GroveB5_DoublePistonEffect_02.wmv" TargetMode="External"/><Relationship Id="rId1" Type="http://schemas.openxmlformats.org/officeDocument/2006/relationships/slideLayout" Target="../slideLayouts/slideLayout4.xml"/><Relationship Id="rId4" Type="http://schemas.openxmlformats.org/officeDocument/2006/relationships/hyperlink" Target="../Cameron/TMBV/GroveB5_DoublePistonEffect_02.wmv"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6.gif"/><Relationship Id="rId13"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image" Target="../media/image9.jpeg"/><Relationship Id="rId5" Type="http://schemas.openxmlformats.org/officeDocument/2006/relationships/diagramQuickStyle" Target="../diagrams/quickStyle1.xml"/><Relationship Id="rId10" Type="http://schemas.openxmlformats.org/officeDocument/2006/relationships/image" Target="../media/image8.gif"/><Relationship Id="rId4" Type="http://schemas.openxmlformats.org/officeDocument/2006/relationships/diagramLayout" Target="../diagrams/layout1.xml"/><Relationship Id="rId9"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oleObject" Target="../embeddings/oleObject1.bin"/><Relationship Id="rId5" Type="http://schemas.openxmlformats.org/officeDocument/2006/relationships/image" Target="../media/image50.jpeg"/><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diagramLayout" Target="../diagrams/layout2.xml"/><Relationship Id="rId7" Type="http://schemas.openxmlformats.org/officeDocument/2006/relationships/image" Target="../media/image59.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westerngastech.com/" TargetMode="External"/><Relationship Id="rId2" Type="http://schemas.openxmlformats.org/officeDocument/2006/relationships/hyperlink" Target="mailto:m.legittino@westerngastech.com"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11"/>
          <p:cNvSpPr>
            <a:spLocks noGrp="1" noChangeArrowheads="1"/>
          </p:cNvSpPr>
          <p:nvPr>
            <p:ph type="subTitle" idx="1"/>
          </p:nvPr>
        </p:nvSpPr>
        <p:spPr>
          <a:xfrm>
            <a:off x="1181099" y="3207433"/>
            <a:ext cx="9829800" cy="1124243"/>
          </a:xfrm>
          <a:noFill/>
        </p:spPr>
        <p:txBody>
          <a:bodyPr/>
          <a:lstStyle/>
          <a:p>
            <a:pPr marL="800100" lvl="1" indent="-342900"/>
            <a:r>
              <a:rPr lang="en-US" sz="3000" b="1" dirty="0">
                <a:solidFill>
                  <a:srgbClr val="FF0000"/>
                </a:solidFill>
              </a:rPr>
              <a:t>Valve Maintenance: Ball Valves and Plug Valves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018" y="399063"/>
            <a:ext cx="10705963" cy="1941348"/>
          </a:xfrm>
          <a:prstGeom prst="rect">
            <a:avLst/>
          </a:prstGeom>
        </p:spPr>
      </p:pic>
      <p:sp>
        <p:nvSpPr>
          <p:cNvPr id="2" name="TextBox 1"/>
          <p:cNvSpPr txBox="1"/>
          <p:nvPr/>
        </p:nvSpPr>
        <p:spPr>
          <a:xfrm>
            <a:off x="1917894" y="4598533"/>
            <a:ext cx="8356209" cy="1200329"/>
          </a:xfrm>
          <a:prstGeom prst="rect">
            <a:avLst/>
          </a:prstGeom>
          <a:noFill/>
        </p:spPr>
        <p:txBody>
          <a:bodyPr wrap="square" rtlCol="0">
            <a:spAutoFit/>
          </a:bodyPr>
          <a:lstStyle/>
          <a:p>
            <a:pPr algn="ctr"/>
            <a:r>
              <a:rPr lang="en-US" sz="2400" b="1" dirty="0">
                <a:solidFill>
                  <a:srgbClr val="FF0000"/>
                </a:solidFill>
              </a:rPr>
              <a:t>Mike Legittino</a:t>
            </a:r>
          </a:p>
          <a:p>
            <a:pPr algn="ctr"/>
            <a:r>
              <a:rPr lang="en-US" sz="2400" b="1" dirty="0">
                <a:solidFill>
                  <a:srgbClr val="FF0000"/>
                </a:solidFill>
              </a:rPr>
              <a:t>Western Gas Technologies</a:t>
            </a:r>
          </a:p>
          <a:p>
            <a:pPr algn="ctr"/>
            <a:r>
              <a:rPr lang="en-US" sz="2400" b="1" dirty="0">
                <a:solidFill>
                  <a:srgbClr val="FF0000"/>
                </a:solidFill>
              </a:rPr>
              <a:t>Regional Sales Manager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83" y="4992662"/>
            <a:ext cx="2142831" cy="120534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6182" y="4878488"/>
            <a:ext cx="1856132" cy="1319516"/>
          </a:xfrm>
          <a:prstGeom prst="rect">
            <a:avLst/>
          </a:prstGeom>
        </p:spPr>
      </p:pic>
    </p:spTree>
    <p:extLst>
      <p:ext uri="{BB962C8B-B14F-4D97-AF65-F5344CB8AC3E}">
        <p14:creationId xmlns:p14="http://schemas.microsoft.com/office/powerpoint/2010/main" val="40968878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29175"/>
          </a:xfrm>
        </p:spPr>
        <p:txBody>
          <a:bodyPr/>
          <a:lstStyle/>
          <a:p>
            <a:pPr algn="ctr"/>
            <a:r>
              <a:rPr lang="en-US" dirty="0"/>
              <a:t>Vocabulary &amp; Terms</a:t>
            </a:r>
          </a:p>
        </p:txBody>
      </p:sp>
      <p:sp>
        <p:nvSpPr>
          <p:cNvPr id="6147"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A781D42-D8EF-41EA-A2AE-64E5A4347286}" type="slidenum">
              <a:rPr lang="en-US" altLang="en-US" sz="1400"/>
              <a:pPr eaLnBrk="1" hangingPunct="1"/>
              <a:t>10</a:t>
            </a:fld>
            <a:endParaRPr lang="en-US" altLang="en-US" sz="1400"/>
          </a:p>
        </p:txBody>
      </p:sp>
      <p:sp>
        <p:nvSpPr>
          <p:cNvPr id="98306" name="Rectangle 2"/>
          <p:cNvSpPr>
            <a:spLocks noGrp="1" noChangeArrowheads="1"/>
          </p:cNvSpPr>
          <p:nvPr>
            <p:ph idx="4294967295"/>
          </p:nvPr>
        </p:nvSpPr>
        <p:spPr>
          <a:xfrm>
            <a:off x="685116" y="1702191"/>
            <a:ext cx="11042650" cy="4614033"/>
          </a:xfrm>
        </p:spPr>
        <p:txBody>
          <a:bodyPr>
            <a:normAutofit/>
          </a:bodyPr>
          <a:lstStyle/>
          <a:p>
            <a:pPr eaLnBrk="1" hangingPunct="1">
              <a:lnSpc>
                <a:spcPct val="90000"/>
              </a:lnSpc>
              <a:buClr>
                <a:schemeClr val="tx2"/>
              </a:buClr>
              <a:buFont typeface="Wingdings" panose="05000000000000000000" pitchFamily="2" charset="2"/>
              <a:buChar char="§"/>
              <a:defRPr/>
            </a:pPr>
            <a:r>
              <a:rPr lang="en-US" sz="2800" b="1" dirty="0"/>
              <a:t>Bi-directional</a:t>
            </a:r>
            <a:r>
              <a:rPr lang="en-US" sz="2800" dirty="0"/>
              <a:t> – </a:t>
            </a:r>
            <a:r>
              <a:rPr lang="en-US" sz="2400" dirty="0"/>
              <a:t>Product can flow through a valve in either direction.</a:t>
            </a:r>
          </a:p>
          <a:p>
            <a:pPr eaLnBrk="1" hangingPunct="1">
              <a:lnSpc>
                <a:spcPct val="90000"/>
              </a:lnSpc>
              <a:buClr>
                <a:schemeClr val="tx2"/>
              </a:buClr>
              <a:buFont typeface="Wingdings" panose="05000000000000000000" pitchFamily="2" charset="2"/>
              <a:buChar char="§"/>
              <a:defRPr/>
            </a:pPr>
            <a:endParaRPr lang="en-US" sz="2400" dirty="0"/>
          </a:p>
          <a:p>
            <a:pPr eaLnBrk="1" hangingPunct="1">
              <a:lnSpc>
                <a:spcPct val="90000"/>
              </a:lnSpc>
              <a:buClr>
                <a:schemeClr val="tx2"/>
              </a:buClr>
              <a:buFont typeface="Wingdings" panose="05000000000000000000" pitchFamily="2" charset="2"/>
              <a:buChar char="§"/>
              <a:defRPr/>
            </a:pPr>
            <a:r>
              <a:rPr lang="en-US" sz="2800" b="1" dirty="0"/>
              <a:t>Actuator</a:t>
            </a:r>
            <a:r>
              <a:rPr lang="en-US" sz="2800" dirty="0"/>
              <a:t> – </a:t>
            </a:r>
            <a:r>
              <a:rPr lang="en-US" sz="2400" dirty="0"/>
              <a:t>Device used to reduce the force required to manually operate the valve.</a:t>
            </a:r>
          </a:p>
          <a:p>
            <a:pPr eaLnBrk="1" hangingPunct="1">
              <a:lnSpc>
                <a:spcPct val="90000"/>
              </a:lnSpc>
              <a:buClr>
                <a:schemeClr val="tx2"/>
              </a:buClr>
              <a:buFont typeface="Wingdings" panose="05000000000000000000" pitchFamily="2" charset="2"/>
              <a:buChar char="§"/>
              <a:defRPr/>
            </a:pPr>
            <a:endParaRPr lang="en-US" sz="2400" dirty="0"/>
          </a:p>
          <a:p>
            <a:pPr eaLnBrk="1" hangingPunct="1">
              <a:lnSpc>
                <a:spcPct val="90000"/>
              </a:lnSpc>
              <a:buClr>
                <a:schemeClr val="tx2"/>
              </a:buClr>
              <a:buFont typeface="Wingdings" panose="05000000000000000000" pitchFamily="2" charset="2"/>
              <a:buChar char="§"/>
              <a:defRPr/>
            </a:pPr>
            <a:r>
              <a:rPr lang="en-US" sz="2800" b="1" dirty="0"/>
              <a:t>MWP (</a:t>
            </a:r>
            <a:r>
              <a:rPr lang="en-US" sz="2800" i="1" dirty="0"/>
              <a:t>Maximum Working Pressure)</a:t>
            </a:r>
            <a:r>
              <a:rPr lang="en-US" sz="2800" b="1" dirty="0"/>
              <a:t> </a:t>
            </a:r>
            <a:r>
              <a:rPr lang="en-US" sz="2400" i="1" dirty="0"/>
              <a:t>-</a:t>
            </a:r>
            <a:r>
              <a:rPr lang="en-US" sz="2400" dirty="0"/>
              <a:t> Indicates the maximum pressure at which a valve is rated at ambient temperature.  ANSI ratings.</a:t>
            </a:r>
          </a:p>
          <a:p>
            <a:pPr eaLnBrk="1" hangingPunct="1">
              <a:lnSpc>
                <a:spcPct val="90000"/>
              </a:lnSpc>
              <a:buClr>
                <a:schemeClr val="tx2"/>
              </a:buClr>
              <a:buFont typeface="Wingdings" panose="05000000000000000000" pitchFamily="2" charset="2"/>
              <a:buChar char="§"/>
              <a:defRPr/>
            </a:pPr>
            <a:r>
              <a:rPr lang="en-US" sz="2800" b="1" dirty="0"/>
              <a:t>ANSI – </a:t>
            </a:r>
            <a:r>
              <a:rPr lang="en-US" sz="2400" i="1" dirty="0"/>
              <a:t>American National Standards Institute</a:t>
            </a:r>
            <a:r>
              <a:rPr lang="en-US" sz="2400" dirty="0"/>
              <a:t>; Principal standards writing organization for piping systems.  ANSI pressure ratings are found on steel valves and fittings.</a:t>
            </a:r>
          </a:p>
        </p:txBody>
      </p:sp>
    </p:spTree>
    <p:extLst>
      <p:ext uri="{BB962C8B-B14F-4D97-AF65-F5344CB8AC3E}">
        <p14:creationId xmlns:p14="http://schemas.microsoft.com/office/powerpoint/2010/main" val="42435674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06">
                                            <p:txEl>
                                              <p:pRg st="0" end="0"/>
                                            </p:txEl>
                                          </p:spTgt>
                                        </p:tgtEl>
                                        <p:attrNameLst>
                                          <p:attrName>style.visibility</p:attrName>
                                        </p:attrNameLst>
                                      </p:cBhvr>
                                      <p:to>
                                        <p:strVal val="visible"/>
                                      </p:to>
                                    </p:set>
                                    <p:anim calcmode="lin" valueType="num">
                                      <p:cBhvr additive="base">
                                        <p:cTn id="7" dur="500" fill="hold"/>
                                        <p:tgtEl>
                                          <p:spTgt spid="9830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306">
                                            <p:txEl>
                                              <p:pRg st="2" end="2"/>
                                            </p:txEl>
                                          </p:spTgt>
                                        </p:tgtEl>
                                        <p:attrNameLst>
                                          <p:attrName>style.visibility</p:attrName>
                                        </p:attrNameLst>
                                      </p:cBhvr>
                                      <p:to>
                                        <p:strVal val="visible"/>
                                      </p:to>
                                    </p:set>
                                    <p:anim calcmode="lin" valueType="num">
                                      <p:cBhvr additive="base">
                                        <p:cTn id="13" dur="500" fill="hold"/>
                                        <p:tgtEl>
                                          <p:spTgt spid="9830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306">
                                            <p:txEl>
                                              <p:pRg st="4" end="4"/>
                                            </p:txEl>
                                          </p:spTgt>
                                        </p:tgtEl>
                                        <p:attrNameLst>
                                          <p:attrName>style.visibility</p:attrName>
                                        </p:attrNameLst>
                                      </p:cBhvr>
                                      <p:to>
                                        <p:strVal val="visible"/>
                                      </p:to>
                                    </p:set>
                                    <p:anim calcmode="lin" valueType="num">
                                      <p:cBhvr additive="base">
                                        <p:cTn id="19" dur="500" fill="hold"/>
                                        <p:tgtEl>
                                          <p:spTgt spid="9830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8306">
                                            <p:txEl>
                                              <p:pRg st="5" end="5"/>
                                            </p:txEl>
                                          </p:spTgt>
                                        </p:tgtEl>
                                        <p:attrNameLst>
                                          <p:attrName>style.visibility</p:attrName>
                                        </p:attrNameLst>
                                      </p:cBhvr>
                                      <p:to>
                                        <p:strVal val="visible"/>
                                      </p:to>
                                    </p:set>
                                    <p:anim calcmode="lin" valueType="num">
                                      <p:cBhvr additive="base">
                                        <p:cTn id="25" dur="500" fill="hold"/>
                                        <p:tgtEl>
                                          <p:spTgt spid="98306">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830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6"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1218640"/>
          </a:xfrm>
        </p:spPr>
        <p:txBody>
          <a:bodyPr/>
          <a:lstStyle/>
          <a:p>
            <a:pPr algn="ctr"/>
            <a:r>
              <a:rPr lang="en-US" dirty="0"/>
              <a:t>Ball Valves</a:t>
            </a:r>
          </a:p>
        </p:txBody>
      </p:sp>
      <p:pic>
        <p:nvPicPr>
          <p:cNvPr id="3" name="Content Placeholder 5"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39" y="1960605"/>
            <a:ext cx="5506849" cy="3996723"/>
          </a:xfrm>
          <a:prstGeom prst="rect">
            <a:avLst/>
          </a:prstGeom>
        </p:spPr>
      </p:pic>
      <p:pic>
        <p:nvPicPr>
          <p:cNvPr id="4" name="T31_Disassembly.avi">
            <a:hlinkClick r:id="" action="ppaction://media"/>
          </p:cNvPr>
          <p:cNvPicPr>
            <a:picLocks noRot="1" noChangeAspect="1"/>
          </p:cNvPicPr>
          <p:nvPr>
            <a:videoFile r:link="rId1"/>
          </p:nvPr>
        </p:nvPicPr>
        <p:blipFill>
          <a:blip r:embed="rId4" cstate="print"/>
          <a:srcRect/>
          <a:stretch>
            <a:fillRect/>
          </a:stretch>
        </p:blipFill>
        <p:spPr bwMode="auto">
          <a:xfrm>
            <a:off x="6126480" y="1960605"/>
            <a:ext cx="5713699" cy="4285274"/>
          </a:xfrm>
          <a:prstGeom prst="rect">
            <a:avLst/>
          </a:prstGeom>
          <a:noFill/>
          <a:ln w="9525">
            <a:noFill/>
            <a:miter lim="800000"/>
            <a:headEnd/>
            <a:tailEnd/>
          </a:ln>
        </p:spPr>
      </p:pic>
    </p:spTree>
    <p:extLst>
      <p:ext uri="{BB962C8B-B14F-4D97-AF65-F5344CB8AC3E}">
        <p14:creationId xmlns:p14="http://schemas.microsoft.com/office/powerpoint/2010/main" val="930444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p:cTn id="7" fill="remove"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1"/>
          </p:nvPr>
        </p:nvSpPr>
        <p:spPr>
          <a:xfrm>
            <a:off x="474824" y="1258197"/>
            <a:ext cx="5483289" cy="4875042"/>
          </a:xfrm>
        </p:spPr>
        <p:txBody>
          <a:bodyPr>
            <a:normAutofit/>
          </a:bodyPr>
          <a:lstStyle/>
          <a:p>
            <a:r>
              <a:rPr lang="en-US" sz="2800" b="1" dirty="0"/>
              <a:t>Trunnion</a:t>
            </a:r>
            <a:r>
              <a:rPr lang="en-US" dirty="0"/>
              <a:t> - </a:t>
            </a:r>
            <a:r>
              <a:rPr lang="en-US" dirty="0">
                <a:latin typeface="Calibri" pitchFamily="34" charset="0"/>
              </a:rPr>
              <a:t>Designed for high pressure and/or large diameter applications in production and transmission.</a:t>
            </a:r>
          </a:p>
          <a:p>
            <a:pPr lvl="1"/>
            <a:r>
              <a:rPr lang="en-US" sz="1600" dirty="0">
                <a:latin typeface="Calibri" pitchFamily="34" charset="0"/>
              </a:rPr>
              <a:t>No size limit</a:t>
            </a:r>
          </a:p>
          <a:p>
            <a:pPr lvl="1"/>
            <a:r>
              <a:rPr lang="en-US" sz="1600" b="1" dirty="0">
                <a:solidFill>
                  <a:srgbClr val="FF0000"/>
                </a:solidFill>
                <a:latin typeface="Calibri" pitchFamily="34" charset="0"/>
              </a:rPr>
              <a:t>Seat moves to ball</a:t>
            </a:r>
          </a:p>
          <a:p>
            <a:pPr lvl="1"/>
            <a:r>
              <a:rPr lang="en-US" sz="1600" dirty="0">
                <a:latin typeface="Calibri" pitchFamily="34" charset="0"/>
              </a:rPr>
              <a:t>Lower Torque</a:t>
            </a:r>
          </a:p>
          <a:p>
            <a:pPr lvl="1"/>
            <a:r>
              <a:rPr lang="en-US" sz="1600" dirty="0">
                <a:latin typeface="Calibri" pitchFamily="34" charset="0"/>
              </a:rPr>
              <a:t>Lower actuation cost</a:t>
            </a:r>
          </a:p>
          <a:p>
            <a:pPr lvl="1"/>
            <a:r>
              <a:rPr lang="en-US" sz="1600" dirty="0">
                <a:latin typeface="Calibri" pitchFamily="34" charset="0"/>
              </a:rPr>
              <a:t>Ease of operation</a:t>
            </a:r>
          </a:p>
          <a:p>
            <a:pPr lvl="1"/>
            <a:r>
              <a:rPr lang="en-US" sz="1600" dirty="0">
                <a:latin typeface="Calibri" pitchFamily="34" charset="0"/>
              </a:rPr>
              <a:t>Double Block and Bleed Capability</a:t>
            </a:r>
          </a:p>
          <a:p>
            <a:r>
              <a:rPr lang="en-US" sz="2800" b="1" dirty="0"/>
              <a:t>Floating</a:t>
            </a:r>
            <a:r>
              <a:rPr lang="en-US" dirty="0"/>
              <a:t> - </a:t>
            </a:r>
            <a:r>
              <a:rPr lang="en-US" dirty="0">
                <a:latin typeface="Calibri" pitchFamily="34" charset="0"/>
              </a:rPr>
              <a:t>Designed for smaller size and applications in production and process</a:t>
            </a:r>
          </a:p>
          <a:p>
            <a:pPr lvl="1"/>
            <a:r>
              <a:rPr lang="en-US" sz="1600" dirty="0">
                <a:latin typeface="Calibri" pitchFamily="34" charset="0"/>
              </a:rPr>
              <a:t>Limited to 12in. Bore size and smaller</a:t>
            </a:r>
          </a:p>
          <a:p>
            <a:pPr lvl="1"/>
            <a:r>
              <a:rPr lang="en-US" sz="1600" b="1" dirty="0">
                <a:solidFill>
                  <a:srgbClr val="FF0000"/>
                </a:solidFill>
                <a:latin typeface="Calibri" pitchFamily="34" charset="0"/>
              </a:rPr>
              <a:t>Ball moves to downstream seat to seal</a:t>
            </a:r>
          </a:p>
          <a:p>
            <a:pPr lvl="1"/>
            <a:r>
              <a:rPr lang="en-US" sz="1600" dirty="0">
                <a:latin typeface="Calibri" pitchFamily="34" charset="0"/>
              </a:rPr>
              <a:t>Economically Priced</a:t>
            </a:r>
          </a:p>
          <a:p>
            <a:pPr lvl="1"/>
            <a:r>
              <a:rPr lang="en-US" sz="1600" dirty="0">
                <a:latin typeface="Calibri" pitchFamily="34" charset="0"/>
              </a:rPr>
              <a:t>Trims available for multiple services</a:t>
            </a:r>
          </a:p>
          <a:p>
            <a:pPr lvl="1"/>
            <a:endParaRPr lang="en-US" sz="1600" dirty="0"/>
          </a:p>
        </p:txBody>
      </p:sp>
      <p:sp>
        <p:nvSpPr>
          <p:cNvPr id="9" name="Title 8"/>
          <p:cNvSpPr>
            <a:spLocks noGrp="1"/>
          </p:cNvSpPr>
          <p:nvPr>
            <p:ph type="title"/>
          </p:nvPr>
        </p:nvSpPr>
        <p:spPr>
          <a:xfrm>
            <a:off x="660991" y="413761"/>
            <a:ext cx="10972800" cy="844436"/>
          </a:xfrm>
        </p:spPr>
        <p:txBody>
          <a:bodyPr/>
          <a:lstStyle/>
          <a:p>
            <a:r>
              <a:rPr lang="en-US" dirty="0"/>
              <a:t>Trunnion vs. Floating Comparison</a:t>
            </a:r>
          </a:p>
        </p:txBody>
      </p:sp>
      <p:pic>
        <p:nvPicPr>
          <p:cNvPr id="5" name="Content Placeholder 11" descr="trunnion_vs_floating.png"/>
          <p:cNvPicPr>
            <a:picLocks noChangeAspect="1"/>
          </p:cNvPicPr>
          <p:nvPr/>
        </p:nvPicPr>
        <p:blipFill>
          <a:blip r:embed="rId2" cstate="print"/>
          <a:srcRect/>
          <a:stretch>
            <a:fillRect/>
          </a:stretch>
        </p:blipFill>
        <p:spPr bwMode="auto">
          <a:xfrm>
            <a:off x="6742931" y="1447799"/>
            <a:ext cx="4804445" cy="4854527"/>
          </a:xfrm>
          <a:prstGeom prst="rect">
            <a:avLst/>
          </a:prstGeom>
          <a:noFill/>
          <a:ln w="9525">
            <a:noFill/>
            <a:miter lim="800000"/>
            <a:headEnd/>
            <a:tailEnd/>
          </a:ln>
        </p:spPr>
      </p:pic>
    </p:spTree>
    <p:extLst>
      <p:ext uri="{BB962C8B-B14F-4D97-AF65-F5344CB8AC3E}">
        <p14:creationId xmlns:p14="http://schemas.microsoft.com/office/powerpoint/2010/main" val="1448539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a:spLocks noGrp="1"/>
          </p:cNvSpPr>
          <p:nvPr>
            <p:ph sz="half" idx="2"/>
          </p:nvPr>
        </p:nvSpPr>
        <p:spPr>
          <a:xfrm>
            <a:off x="6503437" y="2278965"/>
            <a:ext cx="5456335" cy="4212805"/>
          </a:xfrm>
        </p:spPr>
        <p:txBody>
          <a:bodyPr>
            <a:normAutofit/>
          </a:bodyPr>
          <a:lstStyle/>
          <a:p>
            <a:pPr lvl="8"/>
            <a:r>
              <a:rPr lang="en-US" sz="2200" dirty="0"/>
              <a:t>Welded Body</a:t>
            </a:r>
          </a:p>
          <a:p>
            <a:pPr marL="109728" indent="0">
              <a:buNone/>
            </a:pPr>
            <a:r>
              <a:rPr lang="en-US" sz="1600" dirty="0"/>
              <a:t>	</a:t>
            </a:r>
          </a:p>
        </p:txBody>
      </p:sp>
      <p:sp>
        <p:nvSpPr>
          <p:cNvPr id="6" name="Text Placeholder 5"/>
          <p:cNvSpPr>
            <a:spLocks noGrp="1"/>
          </p:cNvSpPr>
          <p:nvPr>
            <p:ph sz="half" idx="1"/>
          </p:nvPr>
        </p:nvSpPr>
        <p:spPr>
          <a:xfrm>
            <a:off x="609600" y="2278965"/>
            <a:ext cx="5384800" cy="4312336"/>
          </a:xfrm>
        </p:spPr>
        <p:txBody>
          <a:bodyPr>
            <a:normAutofit/>
          </a:bodyPr>
          <a:lstStyle/>
          <a:p>
            <a:pPr lvl="5"/>
            <a:r>
              <a:rPr lang="en-US" sz="2200" dirty="0"/>
              <a:t>Side Entry (Bolted Body). </a:t>
            </a:r>
          </a:p>
          <a:p>
            <a:pPr marL="109728" indent="0">
              <a:buNone/>
            </a:pPr>
            <a:endParaRPr lang="en-US" sz="1600" dirty="0"/>
          </a:p>
          <a:p>
            <a:endParaRPr lang="en-US" sz="2400" dirty="0"/>
          </a:p>
        </p:txBody>
      </p:sp>
      <p:sp>
        <p:nvSpPr>
          <p:cNvPr id="9" name="Title 8"/>
          <p:cNvSpPr>
            <a:spLocks noGrp="1"/>
          </p:cNvSpPr>
          <p:nvPr>
            <p:ph type="title"/>
          </p:nvPr>
        </p:nvSpPr>
        <p:spPr>
          <a:xfrm>
            <a:off x="609600" y="657796"/>
            <a:ext cx="10972800" cy="741796"/>
          </a:xfrm>
        </p:spPr>
        <p:txBody>
          <a:bodyPr/>
          <a:lstStyle/>
          <a:p>
            <a:pPr algn="ctr"/>
            <a:r>
              <a:rPr lang="en-US" dirty="0"/>
              <a:t>Body Designs</a:t>
            </a:r>
          </a:p>
        </p:txBody>
      </p:sp>
      <p:pic>
        <p:nvPicPr>
          <p:cNvPr id="7" name="Picture 5" descr="CRONA10"/>
          <p:cNvPicPr>
            <a:picLocks noChangeAspect="1" noChangeArrowheads="1"/>
          </p:cNvPicPr>
          <p:nvPr/>
        </p:nvPicPr>
        <p:blipFill>
          <a:blip r:embed="rId2" cstate="print">
            <a:lum bright="6000" contrast="6000"/>
          </a:blip>
          <a:srcRect/>
          <a:stretch>
            <a:fillRect/>
          </a:stretch>
        </p:blipFill>
        <p:spPr bwMode="auto">
          <a:xfrm>
            <a:off x="850638" y="3208181"/>
            <a:ext cx="3969044" cy="3022337"/>
          </a:xfrm>
          <a:prstGeom prst="rect">
            <a:avLst/>
          </a:prstGeom>
          <a:noFill/>
          <a:ln w="28575">
            <a:noFill/>
            <a:miter lim="800000"/>
            <a:headEnd/>
            <a:tailEnd/>
          </a:ln>
        </p:spPr>
      </p:pic>
      <p:pic>
        <p:nvPicPr>
          <p:cNvPr id="8" name="Picture 5"/>
          <p:cNvPicPr>
            <a:picLocks noChangeAspect="1" noChangeArrowheads="1"/>
          </p:cNvPicPr>
          <p:nvPr/>
        </p:nvPicPr>
        <p:blipFill>
          <a:blip r:embed="rId3" cstate="print"/>
          <a:srcRect/>
          <a:stretch>
            <a:fillRect/>
          </a:stretch>
        </p:blipFill>
        <p:spPr bwMode="auto">
          <a:xfrm>
            <a:off x="5414947" y="2876549"/>
            <a:ext cx="3016899" cy="3415819"/>
          </a:xfrm>
          <a:prstGeom prst="rect">
            <a:avLst/>
          </a:prstGeom>
          <a:noFill/>
          <a:ln w="50800" algn="ctr">
            <a:noFill/>
            <a:miter lim="800000"/>
            <a:headEnd/>
            <a:tailEnd/>
          </a:ln>
        </p:spPr>
      </p:pic>
      <p:pic>
        <p:nvPicPr>
          <p:cNvPr id="10" name="Picture 6" descr="texaco captain"/>
          <p:cNvPicPr>
            <a:picLocks noChangeAspect="1" noChangeArrowheads="1"/>
          </p:cNvPicPr>
          <p:nvPr/>
        </p:nvPicPr>
        <p:blipFill>
          <a:blip r:embed="rId4" cstate="print"/>
          <a:srcRect l="50771" t="5707"/>
          <a:stretch>
            <a:fillRect/>
          </a:stretch>
        </p:blipFill>
        <p:spPr bwMode="auto">
          <a:xfrm>
            <a:off x="9281551" y="2863367"/>
            <a:ext cx="2351315" cy="3377886"/>
          </a:xfrm>
          <a:prstGeom prst="rect">
            <a:avLst/>
          </a:prstGeom>
          <a:noFill/>
          <a:ln w="50800">
            <a:noFill/>
            <a:miter lim="800000"/>
            <a:headEnd/>
            <a:tailEnd/>
          </a:ln>
        </p:spPr>
      </p:pic>
      <p:cxnSp>
        <p:nvCxnSpPr>
          <p:cNvPr id="12" name="Connecteur droit avec flèche 17"/>
          <p:cNvCxnSpPr/>
          <p:nvPr/>
        </p:nvCxnSpPr>
        <p:spPr>
          <a:xfrm>
            <a:off x="2313992" y="2967135"/>
            <a:ext cx="1162779" cy="15379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7"/>
          <p:cNvCxnSpPr/>
          <p:nvPr/>
        </p:nvCxnSpPr>
        <p:spPr>
          <a:xfrm>
            <a:off x="2313992" y="2967135"/>
            <a:ext cx="0" cy="153799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7"/>
          <p:cNvCxnSpPr/>
          <p:nvPr/>
        </p:nvCxnSpPr>
        <p:spPr>
          <a:xfrm>
            <a:off x="8541739" y="2869361"/>
            <a:ext cx="1296636" cy="16357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7932576" y="2869361"/>
            <a:ext cx="609164" cy="153694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080871" y="2652585"/>
            <a:ext cx="2140129" cy="338554"/>
          </a:xfrm>
          <a:prstGeom prst="rect">
            <a:avLst/>
          </a:prstGeom>
        </p:spPr>
        <p:txBody>
          <a:bodyPr wrap="square">
            <a:spAutoFit/>
          </a:bodyPr>
          <a:lstStyle/>
          <a:p>
            <a:pPr lvl="1"/>
            <a:r>
              <a:rPr lang="en-US" sz="1600" dirty="0">
                <a:solidFill>
                  <a:schemeClr val="tx2"/>
                </a:solidFill>
                <a:latin typeface="Calibri" pitchFamily="34" charset="0"/>
              </a:rPr>
              <a:t>Side entry bolting</a:t>
            </a:r>
          </a:p>
        </p:txBody>
      </p:sp>
      <p:sp>
        <p:nvSpPr>
          <p:cNvPr id="16" name="Rectangle 15"/>
          <p:cNvSpPr/>
          <p:nvPr/>
        </p:nvSpPr>
        <p:spPr>
          <a:xfrm>
            <a:off x="7578818" y="2590795"/>
            <a:ext cx="1750520" cy="338554"/>
          </a:xfrm>
          <a:prstGeom prst="rect">
            <a:avLst/>
          </a:prstGeom>
        </p:spPr>
        <p:txBody>
          <a:bodyPr wrap="square">
            <a:spAutoFit/>
          </a:bodyPr>
          <a:lstStyle/>
          <a:p>
            <a:pPr lvl="1"/>
            <a:r>
              <a:rPr lang="en-US" sz="1600" dirty="0">
                <a:solidFill>
                  <a:schemeClr val="tx2"/>
                </a:solidFill>
                <a:latin typeface="Calibri" pitchFamily="34" charset="0"/>
              </a:rPr>
              <a:t>Body welds</a:t>
            </a:r>
          </a:p>
        </p:txBody>
      </p:sp>
      <p:sp>
        <p:nvSpPr>
          <p:cNvPr id="2" name="TextBox 1"/>
          <p:cNvSpPr txBox="1"/>
          <p:nvPr/>
        </p:nvSpPr>
        <p:spPr>
          <a:xfrm>
            <a:off x="850638" y="1744394"/>
            <a:ext cx="10065891" cy="369332"/>
          </a:xfrm>
          <a:prstGeom prst="rect">
            <a:avLst/>
          </a:prstGeom>
          <a:noFill/>
        </p:spPr>
        <p:txBody>
          <a:bodyPr wrap="square" rtlCol="0">
            <a:spAutoFit/>
          </a:bodyPr>
          <a:lstStyle/>
          <a:p>
            <a:pPr marL="285750" indent="-285750">
              <a:buFont typeface="Arial" panose="020B0604020202020204" pitchFamily="34" charset="0"/>
              <a:buChar char="•"/>
            </a:pPr>
            <a:r>
              <a:rPr lang="en-US" dirty="0"/>
              <a:t>Leak Points, repairable, types of service</a:t>
            </a:r>
          </a:p>
        </p:txBody>
      </p:sp>
    </p:spTree>
    <p:extLst>
      <p:ext uri="{BB962C8B-B14F-4D97-AF65-F5344CB8AC3E}">
        <p14:creationId xmlns:p14="http://schemas.microsoft.com/office/powerpoint/2010/main" val="1855979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698150"/>
            <a:ext cx="10972800" cy="664935"/>
          </a:xfrm>
        </p:spPr>
        <p:txBody>
          <a:bodyPr>
            <a:normAutofit fontScale="90000"/>
          </a:bodyPr>
          <a:lstStyle/>
          <a:p>
            <a:pPr algn="ctr"/>
            <a:r>
              <a:rPr lang="en-US" dirty="0"/>
              <a:t>Valve Body Relief, Drain, Injection Points</a:t>
            </a:r>
          </a:p>
        </p:txBody>
      </p:sp>
      <p:pic>
        <p:nvPicPr>
          <p:cNvPr id="5" name="Picture 18" descr="cameron allwelded t31 picture"/>
          <p:cNvPicPr>
            <a:picLocks noChangeAspect="1" noChangeArrowheads="1"/>
          </p:cNvPicPr>
          <p:nvPr/>
        </p:nvPicPr>
        <p:blipFill>
          <a:blip r:embed="rId2" cstate="print"/>
          <a:srcRect/>
          <a:stretch>
            <a:fillRect/>
          </a:stretch>
        </p:blipFill>
        <p:spPr bwMode="auto">
          <a:xfrm>
            <a:off x="3484605" y="1928523"/>
            <a:ext cx="4909756" cy="4288706"/>
          </a:xfrm>
          <a:prstGeom prst="rect">
            <a:avLst/>
          </a:prstGeom>
          <a:noFill/>
          <a:ln w="28575">
            <a:solidFill>
              <a:srgbClr val="800000"/>
            </a:solidFill>
            <a:miter lim="800000"/>
            <a:headEnd/>
            <a:tailEnd/>
          </a:ln>
        </p:spPr>
      </p:pic>
      <p:sp>
        <p:nvSpPr>
          <p:cNvPr id="10" name="Line 20"/>
          <p:cNvSpPr>
            <a:spLocks noChangeShapeType="1"/>
          </p:cNvSpPr>
          <p:nvPr/>
        </p:nvSpPr>
        <p:spPr bwMode="auto">
          <a:xfrm>
            <a:off x="4588476" y="2665746"/>
            <a:ext cx="1037967" cy="1082470"/>
          </a:xfrm>
          <a:prstGeom prst="line">
            <a:avLst/>
          </a:prstGeom>
          <a:noFill/>
          <a:ln w="28575">
            <a:solidFill>
              <a:srgbClr val="800000"/>
            </a:solidFill>
            <a:round/>
            <a:headEnd/>
            <a:tailEnd type="triangle" w="med" len="med"/>
          </a:ln>
        </p:spPr>
        <p:txBody>
          <a:bodyPr/>
          <a:lstStyle/>
          <a:p>
            <a:endParaRPr lang="en-US" dirty="0"/>
          </a:p>
        </p:txBody>
      </p:sp>
      <p:sp>
        <p:nvSpPr>
          <p:cNvPr id="3" name="Rectangle 2"/>
          <p:cNvSpPr/>
          <p:nvPr/>
        </p:nvSpPr>
        <p:spPr>
          <a:xfrm>
            <a:off x="3080949" y="2430167"/>
            <a:ext cx="1593891" cy="338554"/>
          </a:xfrm>
          <a:prstGeom prst="rect">
            <a:avLst/>
          </a:prstGeom>
        </p:spPr>
        <p:txBody>
          <a:bodyPr wrap="square">
            <a:spAutoFit/>
          </a:bodyPr>
          <a:lstStyle/>
          <a:p>
            <a:pPr lvl="1"/>
            <a:r>
              <a:rPr lang="en-US" sz="1600" dirty="0">
                <a:solidFill>
                  <a:schemeClr val="tx2"/>
                </a:solidFill>
                <a:latin typeface="Calibri" pitchFamily="34" charset="0"/>
              </a:rPr>
              <a:t>Body Relief</a:t>
            </a:r>
          </a:p>
        </p:txBody>
      </p:sp>
      <p:sp>
        <p:nvSpPr>
          <p:cNvPr id="12" name="Line 20"/>
          <p:cNvSpPr>
            <a:spLocks noChangeShapeType="1"/>
          </p:cNvSpPr>
          <p:nvPr/>
        </p:nvSpPr>
        <p:spPr bwMode="auto">
          <a:xfrm flipH="1">
            <a:off x="6544961" y="2624318"/>
            <a:ext cx="741273" cy="337758"/>
          </a:xfrm>
          <a:prstGeom prst="line">
            <a:avLst/>
          </a:prstGeom>
          <a:noFill/>
          <a:ln w="28575">
            <a:solidFill>
              <a:srgbClr val="800000"/>
            </a:solidFill>
            <a:round/>
            <a:headEnd/>
            <a:tailEnd type="triangle" w="med" len="med"/>
          </a:ln>
        </p:spPr>
        <p:txBody>
          <a:bodyPr/>
          <a:lstStyle/>
          <a:p>
            <a:endParaRPr lang="en-US" dirty="0"/>
          </a:p>
        </p:txBody>
      </p:sp>
      <p:sp>
        <p:nvSpPr>
          <p:cNvPr id="13" name="Rectangle 12"/>
          <p:cNvSpPr/>
          <p:nvPr/>
        </p:nvSpPr>
        <p:spPr>
          <a:xfrm>
            <a:off x="6096000" y="2285764"/>
            <a:ext cx="2582584" cy="338554"/>
          </a:xfrm>
          <a:prstGeom prst="rect">
            <a:avLst/>
          </a:prstGeom>
        </p:spPr>
        <p:txBody>
          <a:bodyPr wrap="square">
            <a:spAutoFit/>
          </a:bodyPr>
          <a:lstStyle/>
          <a:p>
            <a:pPr lvl="1"/>
            <a:r>
              <a:rPr lang="en-US" sz="1600" dirty="0">
                <a:solidFill>
                  <a:schemeClr val="tx2"/>
                </a:solidFill>
                <a:latin typeface="Calibri" pitchFamily="34" charset="0"/>
              </a:rPr>
              <a:t>Stop Inspection Port</a:t>
            </a:r>
          </a:p>
        </p:txBody>
      </p:sp>
      <p:sp>
        <p:nvSpPr>
          <p:cNvPr id="14" name="Line 20"/>
          <p:cNvSpPr>
            <a:spLocks noChangeShapeType="1"/>
          </p:cNvSpPr>
          <p:nvPr/>
        </p:nvSpPr>
        <p:spPr bwMode="auto">
          <a:xfrm flipH="1">
            <a:off x="5787052" y="3189754"/>
            <a:ext cx="943261" cy="152303"/>
          </a:xfrm>
          <a:prstGeom prst="line">
            <a:avLst/>
          </a:prstGeom>
          <a:noFill/>
          <a:ln w="28575">
            <a:solidFill>
              <a:srgbClr val="800000"/>
            </a:solidFill>
            <a:round/>
            <a:headEnd/>
            <a:tailEnd type="triangle" w="med" len="med"/>
          </a:ln>
        </p:spPr>
        <p:txBody>
          <a:bodyPr/>
          <a:lstStyle/>
          <a:p>
            <a:endParaRPr lang="en-US" dirty="0"/>
          </a:p>
        </p:txBody>
      </p:sp>
      <p:sp>
        <p:nvSpPr>
          <p:cNvPr id="15" name="Rectangle 14"/>
          <p:cNvSpPr/>
          <p:nvPr/>
        </p:nvSpPr>
        <p:spPr>
          <a:xfrm>
            <a:off x="6345181" y="2975781"/>
            <a:ext cx="3027427" cy="338554"/>
          </a:xfrm>
          <a:prstGeom prst="rect">
            <a:avLst/>
          </a:prstGeom>
        </p:spPr>
        <p:txBody>
          <a:bodyPr wrap="square">
            <a:spAutoFit/>
          </a:bodyPr>
          <a:lstStyle/>
          <a:p>
            <a:pPr lvl="1"/>
            <a:r>
              <a:rPr lang="en-US" sz="1600" dirty="0">
                <a:solidFill>
                  <a:schemeClr val="tx2"/>
                </a:solidFill>
                <a:latin typeface="Calibri" pitchFamily="34" charset="0"/>
              </a:rPr>
              <a:t>Stem Sealant Injection Port</a:t>
            </a:r>
          </a:p>
        </p:txBody>
      </p:sp>
      <p:sp>
        <p:nvSpPr>
          <p:cNvPr id="16" name="Line 20"/>
          <p:cNvSpPr>
            <a:spLocks noChangeShapeType="1"/>
          </p:cNvSpPr>
          <p:nvPr/>
        </p:nvSpPr>
        <p:spPr bwMode="auto">
          <a:xfrm flipH="1" flipV="1">
            <a:off x="6664394" y="5219726"/>
            <a:ext cx="2133623" cy="626075"/>
          </a:xfrm>
          <a:prstGeom prst="line">
            <a:avLst/>
          </a:prstGeom>
          <a:noFill/>
          <a:ln w="28575">
            <a:solidFill>
              <a:srgbClr val="800000"/>
            </a:solidFill>
            <a:round/>
            <a:headEnd/>
            <a:tailEnd type="triangle" w="med" len="med"/>
          </a:ln>
        </p:spPr>
        <p:txBody>
          <a:bodyPr/>
          <a:lstStyle/>
          <a:p>
            <a:endParaRPr lang="en-US" dirty="0"/>
          </a:p>
        </p:txBody>
      </p:sp>
      <p:sp>
        <p:nvSpPr>
          <p:cNvPr id="17" name="Rectangle 16"/>
          <p:cNvSpPr/>
          <p:nvPr/>
        </p:nvSpPr>
        <p:spPr>
          <a:xfrm>
            <a:off x="8217241" y="5878674"/>
            <a:ext cx="3027427" cy="338554"/>
          </a:xfrm>
          <a:prstGeom prst="rect">
            <a:avLst/>
          </a:prstGeom>
        </p:spPr>
        <p:txBody>
          <a:bodyPr wrap="square">
            <a:spAutoFit/>
          </a:bodyPr>
          <a:lstStyle/>
          <a:p>
            <a:pPr lvl="1"/>
            <a:r>
              <a:rPr lang="en-US" sz="1600" dirty="0">
                <a:solidFill>
                  <a:schemeClr val="tx2"/>
                </a:solidFill>
                <a:latin typeface="Calibri" pitchFamily="34" charset="0"/>
              </a:rPr>
              <a:t>Seat Injection Port</a:t>
            </a:r>
          </a:p>
        </p:txBody>
      </p:sp>
      <p:sp>
        <p:nvSpPr>
          <p:cNvPr id="18" name="Line 20"/>
          <p:cNvSpPr>
            <a:spLocks noChangeShapeType="1"/>
          </p:cNvSpPr>
          <p:nvPr/>
        </p:nvSpPr>
        <p:spPr bwMode="auto">
          <a:xfrm>
            <a:off x="3200382" y="5500468"/>
            <a:ext cx="2463202" cy="205594"/>
          </a:xfrm>
          <a:prstGeom prst="line">
            <a:avLst/>
          </a:prstGeom>
          <a:noFill/>
          <a:ln w="28575">
            <a:solidFill>
              <a:srgbClr val="800000"/>
            </a:solidFill>
            <a:round/>
            <a:headEnd/>
            <a:tailEnd type="triangle" w="med" len="med"/>
          </a:ln>
        </p:spPr>
        <p:txBody>
          <a:bodyPr/>
          <a:lstStyle/>
          <a:p>
            <a:endParaRPr lang="en-US" dirty="0"/>
          </a:p>
        </p:txBody>
      </p:sp>
      <p:sp>
        <p:nvSpPr>
          <p:cNvPr id="19" name="Rectangle 18"/>
          <p:cNvSpPr/>
          <p:nvPr/>
        </p:nvSpPr>
        <p:spPr>
          <a:xfrm>
            <a:off x="1758901" y="4958508"/>
            <a:ext cx="1629425" cy="584775"/>
          </a:xfrm>
          <a:prstGeom prst="rect">
            <a:avLst/>
          </a:prstGeom>
        </p:spPr>
        <p:txBody>
          <a:bodyPr wrap="square">
            <a:spAutoFit/>
          </a:bodyPr>
          <a:lstStyle/>
          <a:p>
            <a:pPr lvl="1"/>
            <a:r>
              <a:rPr lang="en-US" sz="1600" dirty="0">
                <a:solidFill>
                  <a:schemeClr val="tx2"/>
                </a:solidFill>
                <a:latin typeface="Calibri" pitchFamily="34" charset="0"/>
              </a:rPr>
              <a:t>Body </a:t>
            </a:r>
          </a:p>
          <a:p>
            <a:pPr lvl="1"/>
            <a:r>
              <a:rPr lang="en-US" sz="1600" dirty="0">
                <a:solidFill>
                  <a:schemeClr val="tx2"/>
                </a:solidFill>
                <a:latin typeface="Calibri" pitchFamily="34" charset="0"/>
              </a:rPr>
              <a:t>Blowdown</a:t>
            </a:r>
          </a:p>
        </p:txBody>
      </p:sp>
      <p:pic>
        <p:nvPicPr>
          <p:cNvPr id="7" name="Picture 6"/>
          <p:cNvPicPr>
            <a:picLocks noChangeAspect="1"/>
          </p:cNvPicPr>
          <p:nvPr/>
        </p:nvPicPr>
        <p:blipFill>
          <a:blip r:embed="rId3"/>
          <a:stretch>
            <a:fillRect/>
          </a:stretch>
        </p:blipFill>
        <p:spPr>
          <a:xfrm rot="10800000">
            <a:off x="382878" y="3748216"/>
            <a:ext cx="1005398" cy="104295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894" y="4804969"/>
            <a:ext cx="1348938" cy="1348938"/>
          </a:xfrm>
          <a:prstGeom prst="rect">
            <a:avLst/>
          </a:prstGeom>
        </p:spPr>
      </p:pic>
      <p:sp>
        <p:nvSpPr>
          <p:cNvPr id="11" name="Right Brace 10"/>
          <p:cNvSpPr/>
          <p:nvPr/>
        </p:nvSpPr>
        <p:spPr>
          <a:xfrm>
            <a:off x="1710479" y="4155800"/>
            <a:ext cx="479850" cy="1892151"/>
          </a:xfrm>
          <a:prstGeom prst="rightBrace">
            <a:avLst/>
          </a:prstGeom>
          <a:solidFill>
            <a:schemeClr val="bg1"/>
          </a:solidFill>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Tree>
    <p:extLst>
      <p:ext uri="{BB962C8B-B14F-4D97-AF65-F5344CB8AC3E}">
        <p14:creationId xmlns:p14="http://schemas.microsoft.com/office/powerpoint/2010/main" val="1300601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828800" y="228600"/>
            <a:ext cx="8534400" cy="1143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ormAutofit fontScale="90000"/>
            <a:scene3d>
              <a:camera prst="orthographicFront"/>
              <a:lightRig rig="soft" dir="t">
                <a:rot lat="0" lon="0" rev="2400000"/>
              </a:lightRig>
            </a:scene3d>
            <a:sp3d>
              <a:bevelT w="19050" h="12700"/>
            </a:sp3d>
          </a:bodyPr>
          <a:lstStyle/>
          <a:p>
            <a:pPr eaLnBrk="1" hangingPunct="1">
              <a:defRPr/>
            </a:pPr>
            <a:r>
              <a:rPr lang="en-US" dirty="0"/>
              <a:t>Buried Valve Configuration Example</a:t>
            </a:r>
          </a:p>
        </p:txBody>
      </p:sp>
      <p:sp>
        <p:nvSpPr>
          <p:cNvPr id="31747" name="Slide Number Placeholder 6"/>
          <p:cNvSpPr>
            <a:spLocks noGrp="1"/>
          </p:cNvSpPr>
          <p:nvPr>
            <p:ph type="sldNum" sz="quarter" idx="12"/>
          </p:nvPr>
        </p:nvSpPr>
        <p:spPr>
          <a:noFill/>
        </p:spPr>
        <p:txBody>
          <a:bodyPr/>
          <a:lstStyle/>
          <a:p>
            <a:fld id="{A968052F-689C-45A7-A46C-90C9A616E276}" type="slidenum">
              <a:rPr lang="en-US" smtClean="0"/>
              <a:pPr/>
              <a:t>15</a:t>
            </a:fld>
            <a:endParaRPr lang="en-US"/>
          </a:p>
        </p:txBody>
      </p:sp>
      <p:pic>
        <p:nvPicPr>
          <p:cNvPr id="3074" name="Picture 2" descr="C:\Users\Wallace Todd\Pictures\Santee Cooper\IMAG0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1490364"/>
            <a:ext cx="7907422" cy="473469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0" y="3657600"/>
            <a:ext cx="1314784" cy="369332"/>
          </a:xfrm>
          <a:prstGeom prst="rect">
            <a:avLst/>
          </a:prstGeom>
          <a:noFill/>
        </p:spPr>
        <p:txBody>
          <a:bodyPr wrap="none" rtlCol="0">
            <a:spAutoFit/>
          </a:bodyPr>
          <a:lstStyle/>
          <a:p>
            <a:r>
              <a:rPr lang="en-US" b="1" dirty="0"/>
              <a:t>Seat Fitting </a:t>
            </a:r>
          </a:p>
        </p:txBody>
      </p:sp>
      <p:cxnSp>
        <p:nvCxnSpPr>
          <p:cNvPr id="5" name="Straight Arrow Connector 4"/>
          <p:cNvCxnSpPr/>
          <p:nvPr/>
        </p:nvCxnSpPr>
        <p:spPr>
          <a:xfrm flipH="1">
            <a:off x="7086600" y="3962400"/>
            <a:ext cx="533400" cy="457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16606" y="5029200"/>
            <a:ext cx="1387816" cy="369332"/>
          </a:xfrm>
          <a:prstGeom prst="rect">
            <a:avLst/>
          </a:prstGeom>
          <a:noFill/>
        </p:spPr>
        <p:txBody>
          <a:bodyPr wrap="none" rtlCol="0">
            <a:spAutoFit/>
          </a:bodyPr>
          <a:lstStyle/>
          <a:p>
            <a:r>
              <a:rPr lang="en-US" b="1" dirty="0"/>
              <a:t>Stem Fitting </a:t>
            </a:r>
          </a:p>
        </p:txBody>
      </p:sp>
      <p:cxnSp>
        <p:nvCxnSpPr>
          <p:cNvPr id="20" name="Straight Arrow Connector 19"/>
          <p:cNvCxnSpPr/>
          <p:nvPr/>
        </p:nvCxnSpPr>
        <p:spPr>
          <a:xfrm flipH="1" flipV="1">
            <a:off x="6629401" y="4572000"/>
            <a:ext cx="855027" cy="6880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209800" y="3987660"/>
            <a:ext cx="2222596" cy="369332"/>
          </a:xfrm>
          <a:prstGeom prst="rect">
            <a:avLst/>
          </a:prstGeom>
          <a:noFill/>
        </p:spPr>
        <p:txBody>
          <a:bodyPr wrap="none" rtlCol="0">
            <a:spAutoFit/>
          </a:bodyPr>
          <a:lstStyle/>
          <a:p>
            <a:r>
              <a:rPr lang="en-US" b="1" dirty="0"/>
              <a:t>Block &amp; Bleed Fitting </a:t>
            </a:r>
          </a:p>
        </p:txBody>
      </p:sp>
      <p:cxnSp>
        <p:nvCxnSpPr>
          <p:cNvPr id="23" name="Straight Arrow Connector 22"/>
          <p:cNvCxnSpPr>
            <a:stCxn id="22" idx="3"/>
          </p:cNvCxnSpPr>
          <p:nvPr/>
        </p:nvCxnSpPr>
        <p:spPr>
          <a:xfrm>
            <a:off x="4432396" y="4172326"/>
            <a:ext cx="1435004" cy="34196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09800" y="6225056"/>
            <a:ext cx="3100529" cy="261610"/>
          </a:xfrm>
          <a:prstGeom prst="rect">
            <a:avLst/>
          </a:prstGeom>
          <a:noFill/>
        </p:spPr>
        <p:txBody>
          <a:bodyPr wrap="none" rtlCol="0">
            <a:spAutoFit/>
          </a:bodyPr>
          <a:lstStyle/>
          <a:p>
            <a:r>
              <a:rPr lang="en-US" sz="1100" b="1" dirty="0">
                <a:solidFill>
                  <a:srgbClr val="FF0000"/>
                </a:solidFill>
              </a:rPr>
              <a:t>16” Cameron Valve; Santee Cooper Power; Iva, SC</a:t>
            </a:r>
          </a:p>
        </p:txBody>
      </p:sp>
    </p:spTree>
    <p:extLst>
      <p:ext uri="{BB962C8B-B14F-4D97-AF65-F5344CB8AC3E}">
        <p14:creationId xmlns:p14="http://schemas.microsoft.com/office/powerpoint/2010/main" val="362668411"/>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1905000" y="228600"/>
            <a:ext cx="8458200" cy="1143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cene3d>
              <a:camera prst="orthographicFront"/>
              <a:lightRig rig="soft" dir="t">
                <a:rot lat="0" lon="0" rev="2400000"/>
              </a:lightRig>
            </a:scene3d>
            <a:sp3d>
              <a:bevelT w="19050" h="12700"/>
            </a:sp3d>
          </a:bodyPr>
          <a:lstStyle/>
          <a:p>
            <a:pPr eaLnBrk="1" hangingPunct="1">
              <a:defRPr/>
            </a:pPr>
            <a:r>
              <a:rPr lang="en-US" dirty="0"/>
              <a:t>Buried Valve Configuration</a:t>
            </a:r>
          </a:p>
        </p:txBody>
      </p:sp>
      <p:sp>
        <p:nvSpPr>
          <p:cNvPr id="143363" name="Rectangle 3"/>
          <p:cNvSpPr>
            <a:spLocks noGrp="1" noChangeArrowheads="1"/>
          </p:cNvSpPr>
          <p:nvPr>
            <p:ph type="body" sz="half" idx="1"/>
          </p:nvPr>
        </p:nvSpPr>
        <p:spPr>
          <a:xfrm>
            <a:off x="1333500" y="2019300"/>
            <a:ext cx="6019800" cy="4419600"/>
          </a:xfrm>
        </p:spPr>
        <p:txBody>
          <a:bodyPr>
            <a:normAutofit fontScale="92500" lnSpcReduction="10000"/>
          </a:bodyPr>
          <a:lstStyle/>
          <a:p>
            <a:pPr eaLnBrk="1" hangingPunct="1">
              <a:buClr>
                <a:schemeClr val="tx2"/>
              </a:buClr>
              <a:buFont typeface="Wingdings" pitchFamily="2" charset="2"/>
              <a:buChar char="§"/>
            </a:pPr>
            <a:r>
              <a:rPr lang="en-US" sz="2800" b="1" dirty="0"/>
              <a:t>Fittings are extended above ground along with the valve actuator.</a:t>
            </a:r>
          </a:p>
          <a:p>
            <a:pPr eaLnBrk="1" hangingPunct="1">
              <a:buClr>
                <a:schemeClr val="tx2"/>
              </a:buClr>
              <a:buFont typeface="Wingdings" pitchFamily="2" charset="2"/>
              <a:buChar char="§"/>
            </a:pPr>
            <a:r>
              <a:rPr lang="en-US" sz="2800" b="1" dirty="0"/>
              <a:t>Capped lube fittings are located at the upstream and downstream points.  (Lube fitting extended through valve actuator indicates plug valve.)</a:t>
            </a:r>
          </a:p>
          <a:p>
            <a:pPr eaLnBrk="1" hangingPunct="1">
              <a:buClr>
                <a:schemeClr val="tx2"/>
              </a:buClr>
              <a:buFont typeface="Wingdings" pitchFamily="2" charset="2"/>
              <a:buChar char="§"/>
            </a:pPr>
            <a:r>
              <a:rPr lang="en-US" sz="2800" b="1" dirty="0"/>
              <a:t>Block &amp; Bleed drain fitting is located at the mid-section of the valve.</a:t>
            </a:r>
          </a:p>
          <a:p>
            <a:pPr eaLnBrk="1" hangingPunct="1">
              <a:buClr>
                <a:schemeClr val="tx2"/>
              </a:buClr>
              <a:buFont typeface="Wingdings" pitchFamily="2" charset="2"/>
              <a:buChar char="§"/>
            </a:pPr>
            <a:r>
              <a:rPr lang="en-US" sz="2800" b="1" dirty="0"/>
              <a:t>Capped stem lube fitting or packing fitting may be located next to Block &amp; Bleed fitting.</a:t>
            </a:r>
          </a:p>
        </p:txBody>
      </p:sp>
      <p:pic>
        <p:nvPicPr>
          <p:cNvPr id="31750" name="Picture 6"/>
          <p:cNvPicPr>
            <a:picLocks noGrp="1" noChangeAspect="1" noChangeArrowheads="1"/>
          </p:cNvPicPr>
          <p:nvPr>
            <p:ph sz="half" idx="2"/>
          </p:nvPr>
        </p:nvPicPr>
        <p:blipFill>
          <a:blip r:embed="rId3" cstate="print"/>
          <a:srcRect/>
          <a:stretch>
            <a:fillRect/>
          </a:stretch>
        </p:blipFill>
        <p:spPr>
          <a:xfrm>
            <a:off x="8229600" y="2057400"/>
            <a:ext cx="1828800" cy="3429000"/>
          </a:xfr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1747" name="Slide Number Placeholder 6"/>
          <p:cNvSpPr>
            <a:spLocks noGrp="1"/>
          </p:cNvSpPr>
          <p:nvPr>
            <p:ph type="sldNum" sz="quarter" idx="12"/>
          </p:nvPr>
        </p:nvSpPr>
        <p:spPr>
          <a:noFill/>
        </p:spPr>
        <p:txBody>
          <a:bodyPr/>
          <a:lstStyle/>
          <a:p>
            <a:fld id="{A968052F-689C-45A7-A46C-90C9A616E276}" type="slidenum">
              <a:rPr lang="en-US" smtClean="0"/>
              <a:pPr/>
              <a:t>16</a:t>
            </a:fld>
            <a:endParaRPr lang="en-US"/>
          </a:p>
        </p:txBody>
      </p:sp>
      <p:sp>
        <p:nvSpPr>
          <p:cNvPr id="143373" name="Rectangle 13"/>
          <p:cNvSpPr>
            <a:spLocks noChangeArrowheads="1"/>
          </p:cNvSpPr>
          <p:nvPr/>
        </p:nvSpPr>
        <p:spPr bwMode="auto">
          <a:xfrm>
            <a:off x="8229600" y="3505200"/>
            <a:ext cx="1828800" cy="1981200"/>
          </a:xfrm>
          <a:prstGeom prst="rect">
            <a:avLst/>
          </a:prstGeom>
          <a:solidFill>
            <a:srgbClr val="663300">
              <a:alpha val="76077"/>
            </a:srgbClr>
          </a:solidFill>
          <a:ln w="19050">
            <a:noFill/>
            <a:miter lim="800000"/>
            <a:headEnd type="none" w="sm" len="sm"/>
            <a:tailEnd type="none" w="lg" len="lg"/>
          </a:ln>
        </p:spPr>
        <p:txBody>
          <a:bodyPr wrap="none" lIns="182562" tIns="46038" rIns="182562" bIns="46038" anchor="ctr"/>
          <a:lstStyle/>
          <a:p>
            <a:endParaRPr lang="en-US"/>
          </a:p>
        </p:txBody>
      </p:sp>
      <p:sp>
        <p:nvSpPr>
          <p:cNvPr id="143372" name="Line 12"/>
          <p:cNvSpPr>
            <a:spLocks noChangeShapeType="1"/>
          </p:cNvSpPr>
          <p:nvPr/>
        </p:nvSpPr>
        <p:spPr bwMode="auto">
          <a:xfrm flipV="1">
            <a:off x="7467600" y="3276600"/>
            <a:ext cx="1828800" cy="1905000"/>
          </a:xfrm>
          <a:prstGeom prst="line">
            <a:avLst/>
          </a:prstGeom>
          <a:noFill/>
          <a:ln w="38100">
            <a:solidFill>
              <a:srgbClr val="FF0000"/>
            </a:solidFill>
            <a:round/>
            <a:headEnd type="none" w="sm" len="sm"/>
            <a:tailEnd type="stealth" w="lg" len="lg"/>
          </a:ln>
        </p:spPr>
        <p:txBody>
          <a:bodyPr wrap="none" lIns="182562" tIns="46038" rIns="182562" bIns="46038"/>
          <a:lstStyle/>
          <a:p>
            <a:endParaRPr lang="en-US"/>
          </a:p>
        </p:txBody>
      </p:sp>
      <p:sp>
        <p:nvSpPr>
          <p:cNvPr id="143371" name="Line 11"/>
          <p:cNvSpPr>
            <a:spLocks noChangeShapeType="1"/>
          </p:cNvSpPr>
          <p:nvPr/>
        </p:nvSpPr>
        <p:spPr bwMode="auto">
          <a:xfrm flipV="1">
            <a:off x="7696200" y="3200400"/>
            <a:ext cx="1524000" cy="1295400"/>
          </a:xfrm>
          <a:prstGeom prst="line">
            <a:avLst/>
          </a:prstGeom>
          <a:noFill/>
          <a:ln w="38100">
            <a:solidFill>
              <a:srgbClr val="FF0000"/>
            </a:solidFill>
            <a:round/>
            <a:headEnd type="none" w="sm" len="sm"/>
            <a:tailEnd type="stealth" w="lg" len="lg"/>
          </a:ln>
        </p:spPr>
        <p:txBody>
          <a:bodyPr wrap="none" lIns="182562" tIns="46038" rIns="182562" bIns="46038"/>
          <a:lstStyle/>
          <a:p>
            <a:endParaRPr lang="en-US"/>
          </a:p>
        </p:txBody>
      </p:sp>
    </p:spTree>
    <p:extLst>
      <p:ext uri="{BB962C8B-B14F-4D97-AF65-F5344CB8AC3E}">
        <p14:creationId xmlns:p14="http://schemas.microsoft.com/office/powerpoint/2010/main" val="42609595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 calcmode="lin" valueType="num">
                                      <p:cBhvr>
                                        <p:cTn id="7" dur="1000" fill="hold"/>
                                        <p:tgtEl>
                                          <p:spTgt spid="143363">
                                            <p:txEl>
                                              <p:pRg st="0" end="0"/>
                                            </p:txEl>
                                          </p:spTgt>
                                        </p:tgtEl>
                                        <p:attrNameLst>
                                          <p:attrName>ppt_w</p:attrName>
                                        </p:attrNameLst>
                                      </p:cBhvr>
                                      <p:tavLst>
                                        <p:tav tm="0">
                                          <p:val>
                                            <p:strVal val="#ppt_w*0.05"/>
                                          </p:val>
                                        </p:tav>
                                        <p:tav tm="100000">
                                          <p:val>
                                            <p:strVal val="#ppt_w"/>
                                          </p:val>
                                        </p:tav>
                                      </p:tavLst>
                                    </p:anim>
                                    <p:anim calcmode="lin" valueType="num">
                                      <p:cBhvr>
                                        <p:cTn id="8" dur="1000" fill="hold"/>
                                        <p:tgtEl>
                                          <p:spTgt spid="143363">
                                            <p:txEl>
                                              <p:pRg st="0" end="0"/>
                                            </p:txEl>
                                          </p:spTgt>
                                        </p:tgtEl>
                                        <p:attrNameLst>
                                          <p:attrName>ppt_h</p:attrName>
                                        </p:attrNameLst>
                                      </p:cBhvr>
                                      <p:tavLst>
                                        <p:tav tm="0">
                                          <p:val>
                                            <p:strVal val="#ppt_h"/>
                                          </p:val>
                                        </p:tav>
                                        <p:tav tm="100000">
                                          <p:val>
                                            <p:strVal val="#ppt_h"/>
                                          </p:val>
                                        </p:tav>
                                      </p:tavLst>
                                    </p:anim>
                                    <p:anim calcmode="lin" valueType="num">
                                      <p:cBhvr>
                                        <p:cTn id="9" dur="1000" fill="hold"/>
                                        <p:tgtEl>
                                          <p:spTgt spid="143363">
                                            <p:txEl>
                                              <p:pRg st="0" end="0"/>
                                            </p:txEl>
                                          </p:spTgt>
                                        </p:tgtEl>
                                        <p:attrNameLst>
                                          <p:attrName>ppt_x</p:attrName>
                                        </p:attrNameLst>
                                      </p:cBhvr>
                                      <p:tavLst>
                                        <p:tav tm="0">
                                          <p:val>
                                            <p:strVal val="#ppt_x-.2"/>
                                          </p:val>
                                        </p:tav>
                                        <p:tav tm="100000">
                                          <p:val>
                                            <p:strVal val="#ppt_x"/>
                                          </p:val>
                                        </p:tav>
                                      </p:tavLst>
                                    </p:anim>
                                    <p:anim calcmode="lin" valueType="num">
                                      <p:cBhvr>
                                        <p:cTn id="10" dur="1000" fill="hold"/>
                                        <p:tgtEl>
                                          <p:spTgt spid="143363">
                                            <p:txEl>
                                              <p:pRg st="0" end="0"/>
                                            </p:txEl>
                                          </p:spTgt>
                                        </p:tgtEl>
                                        <p:attrNameLst>
                                          <p:attrName>ppt_y</p:attrName>
                                        </p:attrNameLst>
                                      </p:cBhvr>
                                      <p:tavLst>
                                        <p:tav tm="0">
                                          <p:val>
                                            <p:strVal val="#ppt_y"/>
                                          </p:val>
                                        </p:tav>
                                        <p:tav tm="100000">
                                          <p:val>
                                            <p:strVal val="#ppt_y"/>
                                          </p:val>
                                        </p:tav>
                                      </p:tavLst>
                                    </p:anim>
                                    <p:animEffect transition="in" filter="fade">
                                      <p:cBhvr>
                                        <p:cTn id="11" dur="1000"/>
                                        <p:tgtEl>
                                          <p:spTgt spid="14336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43373"/>
                                        </p:tgtEl>
                                        <p:attrNameLst>
                                          <p:attrName>style.visibility</p:attrName>
                                        </p:attrNameLst>
                                      </p:cBhvr>
                                      <p:to>
                                        <p:strVal val="visible"/>
                                      </p:to>
                                    </p:set>
                                    <p:animEffect transition="in" filter="dissolve">
                                      <p:cBhvr>
                                        <p:cTn id="16" dur="500"/>
                                        <p:tgtEl>
                                          <p:spTgt spid="143373"/>
                                        </p:tgtEl>
                                      </p:cBhvr>
                                    </p:animEffect>
                                  </p:childTnLst>
                                </p:cTn>
                              </p:par>
                            </p:childTnLst>
                          </p:cTn>
                        </p:par>
                      </p:childTnLst>
                    </p:cTn>
                  </p:par>
                  <p:par>
                    <p:cTn id="17" fill="hold">
                      <p:stCondLst>
                        <p:cond delay="indefinite"/>
                      </p:stCondLst>
                      <p:childTnLst>
                        <p:par>
                          <p:cTn id="18" fill="hold">
                            <p:stCondLst>
                              <p:cond delay="0"/>
                            </p:stCondLst>
                            <p:childTnLst>
                              <p:par>
                                <p:cTn id="19" presetID="54" presetClass="entr" presetSubtype="0" accel="100000" fill="hold" nodeType="clickEffect">
                                  <p:stCondLst>
                                    <p:cond delay="0"/>
                                  </p:stCondLst>
                                  <p:childTnLst>
                                    <p:set>
                                      <p:cBhvr>
                                        <p:cTn id="20" dur="1" fill="hold">
                                          <p:stCondLst>
                                            <p:cond delay="0"/>
                                          </p:stCondLst>
                                        </p:cTn>
                                        <p:tgtEl>
                                          <p:spTgt spid="143363">
                                            <p:txEl>
                                              <p:pRg st="1" end="1"/>
                                            </p:txEl>
                                          </p:spTgt>
                                        </p:tgtEl>
                                        <p:attrNameLst>
                                          <p:attrName>style.visibility</p:attrName>
                                        </p:attrNameLst>
                                      </p:cBhvr>
                                      <p:to>
                                        <p:strVal val="visible"/>
                                      </p:to>
                                    </p:set>
                                    <p:anim calcmode="lin" valueType="num">
                                      <p:cBhvr>
                                        <p:cTn id="21" dur="1000" fill="hold"/>
                                        <p:tgtEl>
                                          <p:spTgt spid="143363">
                                            <p:txEl>
                                              <p:pRg st="1" end="1"/>
                                            </p:txEl>
                                          </p:spTgt>
                                        </p:tgtEl>
                                        <p:attrNameLst>
                                          <p:attrName>ppt_w</p:attrName>
                                        </p:attrNameLst>
                                      </p:cBhvr>
                                      <p:tavLst>
                                        <p:tav tm="0">
                                          <p:val>
                                            <p:strVal val="#ppt_w*0.05"/>
                                          </p:val>
                                        </p:tav>
                                        <p:tav tm="100000">
                                          <p:val>
                                            <p:strVal val="#ppt_w"/>
                                          </p:val>
                                        </p:tav>
                                      </p:tavLst>
                                    </p:anim>
                                    <p:anim calcmode="lin" valueType="num">
                                      <p:cBhvr>
                                        <p:cTn id="22" dur="1000" fill="hold"/>
                                        <p:tgtEl>
                                          <p:spTgt spid="143363">
                                            <p:txEl>
                                              <p:pRg st="1" end="1"/>
                                            </p:txEl>
                                          </p:spTgt>
                                        </p:tgtEl>
                                        <p:attrNameLst>
                                          <p:attrName>ppt_h</p:attrName>
                                        </p:attrNameLst>
                                      </p:cBhvr>
                                      <p:tavLst>
                                        <p:tav tm="0">
                                          <p:val>
                                            <p:strVal val="#ppt_h"/>
                                          </p:val>
                                        </p:tav>
                                        <p:tav tm="100000">
                                          <p:val>
                                            <p:strVal val="#ppt_h"/>
                                          </p:val>
                                        </p:tav>
                                      </p:tavLst>
                                    </p:anim>
                                    <p:anim calcmode="lin" valueType="num">
                                      <p:cBhvr>
                                        <p:cTn id="23" dur="1000" fill="hold"/>
                                        <p:tgtEl>
                                          <p:spTgt spid="143363">
                                            <p:txEl>
                                              <p:pRg st="1" end="1"/>
                                            </p:txEl>
                                          </p:spTgt>
                                        </p:tgtEl>
                                        <p:attrNameLst>
                                          <p:attrName>ppt_x</p:attrName>
                                        </p:attrNameLst>
                                      </p:cBhvr>
                                      <p:tavLst>
                                        <p:tav tm="0">
                                          <p:val>
                                            <p:strVal val="#ppt_x-.2"/>
                                          </p:val>
                                        </p:tav>
                                        <p:tav tm="100000">
                                          <p:val>
                                            <p:strVal val="#ppt_x"/>
                                          </p:val>
                                        </p:tav>
                                      </p:tavLst>
                                    </p:anim>
                                    <p:anim calcmode="lin" valueType="num">
                                      <p:cBhvr>
                                        <p:cTn id="24" dur="1000" fill="hold"/>
                                        <p:tgtEl>
                                          <p:spTgt spid="143363">
                                            <p:txEl>
                                              <p:pRg st="1" end="1"/>
                                            </p:txEl>
                                          </p:spTgt>
                                        </p:tgtEl>
                                        <p:attrNameLst>
                                          <p:attrName>ppt_y</p:attrName>
                                        </p:attrNameLst>
                                      </p:cBhvr>
                                      <p:tavLst>
                                        <p:tav tm="0">
                                          <p:val>
                                            <p:strVal val="#ppt_y"/>
                                          </p:val>
                                        </p:tav>
                                        <p:tav tm="100000">
                                          <p:val>
                                            <p:strVal val="#ppt_y"/>
                                          </p:val>
                                        </p:tav>
                                      </p:tavLst>
                                    </p:anim>
                                    <p:animEffect transition="in" filter="fade">
                                      <p:cBhvr>
                                        <p:cTn id="25" dur="1000"/>
                                        <p:tgtEl>
                                          <p:spTgt spid="14336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nodeType="clickEffect">
                                  <p:stCondLst>
                                    <p:cond delay="0"/>
                                  </p:stCondLst>
                                  <p:childTnLst>
                                    <p:set>
                                      <p:cBhvr>
                                        <p:cTn id="29" dur="1" fill="hold">
                                          <p:stCondLst>
                                            <p:cond delay="0"/>
                                          </p:stCondLst>
                                        </p:cTn>
                                        <p:tgtEl>
                                          <p:spTgt spid="143363">
                                            <p:txEl>
                                              <p:pRg st="2" end="2"/>
                                            </p:txEl>
                                          </p:spTgt>
                                        </p:tgtEl>
                                        <p:attrNameLst>
                                          <p:attrName>style.visibility</p:attrName>
                                        </p:attrNameLst>
                                      </p:cBhvr>
                                      <p:to>
                                        <p:strVal val="visible"/>
                                      </p:to>
                                    </p:set>
                                    <p:anim calcmode="lin" valueType="num">
                                      <p:cBhvr>
                                        <p:cTn id="30" dur="1000" fill="hold"/>
                                        <p:tgtEl>
                                          <p:spTgt spid="143363">
                                            <p:txEl>
                                              <p:pRg st="2" end="2"/>
                                            </p:txEl>
                                          </p:spTgt>
                                        </p:tgtEl>
                                        <p:attrNameLst>
                                          <p:attrName>ppt_w</p:attrName>
                                        </p:attrNameLst>
                                      </p:cBhvr>
                                      <p:tavLst>
                                        <p:tav tm="0">
                                          <p:val>
                                            <p:strVal val="#ppt_w*0.05"/>
                                          </p:val>
                                        </p:tav>
                                        <p:tav tm="100000">
                                          <p:val>
                                            <p:strVal val="#ppt_w"/>
                                          </p:val>
                                        </p:tav>
                                      </p:tavLst>
                                    </p:anim>
                                    <p:anim calcmode="lin" valueType="num">
                                      <p:cBhvr>
                                        <p:cTn id="31" dur="1000" fill="hold"/>
                                        <p:tgtEl>
                                          <p:spTgt spid="143363">
                                            <p:txEl>
                                              <p:pRg st="2" end="2"/>
                                            </p:txEl>
                                          </p:spTgt>
                                        </p:tgtEl>
                                        <p:attrNameLst>
                                          <p:attrName>ppt_h</p:attrName>
                                        </p:attrNameLst>
                                      </p:cBhvr>
                                      <p:tavLst>
                                        <p:tav tm="0">
                                          <p:val>
                                            <p:strVal val="#ppt_h"/>
                                          </p:val>
                                        </p:tav>
                                        <p:tav tm="100000">
                                          <p:val>
                                            <p:strVal val="#ppt_h"/>
                                          </p:val>
                                        </p:tav>
                                      </p:tavLst>
                                    </p:anim>
                                    <p:anim calcmode="lin" valueType="num">
                                      <p:cBhvr>
                                        <p:cTn id="32" dur="1000" fill="hold"/>
                                        <p:tgtEl>
                                          <p:spTgt spid="143363">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143363">
                                            <p:txEl>
                                              <p:pRg st="2" end="2"/>
                                            </p:txEl>
                                          </p:spTgt>
                                        </p:tgtEl>
                                        <p:attrNameLst>
                                          <p:attrName>ppt_y</p:attrName>
                                        </p:attrNameLst>
                                      </p:cBhvr>
                                      <p:tavLst>
                                        <p:tav tm="0">
                                          <p:val>
                                            <p:strVal val="#ppt_y"/>
                                          </p:val>
                                        </p:tav>
                                        <p:tav tm="100000">
                                          <p:val>
                                            <p:strVal val="#ppt_y"/>
                                          </p:val>
                                        </p:tav>
                                      </p:tavLst>
                                    </p:anim>
                                    <p:animEffect transition="in" filter="fade">
                                      <p:cBhvr>
                                        <p:cTn id="34" dur="1000"/>
                                        <p:tgtEl>
                                          <p:spTgt spid="143363">
                                            <p:txEl>
                                              <p:pRg st="2" end="2"/>
                                            </p:txEl>
                                          </p:spTgt>
                                        </p:tgtEl>
                                      </p:cBhvr>
                                    </p:animEffect>
                                  </p:childTnLst>
                                </p:cTn>
                              </p:par>
                            </p:childTnLst>
                          </p:cTn>
                        </p:par>
                        <p:par>
                          <p:cTn id="35" fill="hold">
                            <p:stCondLst>
                              <p:cond delay="1000"/>
                            </p:stCondLst>
                            <p:childTnLst>
                              <p:par>
                                <p:cTn id="36" presetID="2" presetClass="entr" presetSubtype="2" fill="hold" grpId="0" nodeType="afterEffect">
                                  <p:stCondLst>
                                    <p:cond delay="0"/>
                                  </p:stCondLst>
                                  <p:childTnLst>
                                    <p:set>
                                      <p:cBhvr>
                                        <p:cTn id="37" dur="1" fill="hold">
                                          <p:stCondLst>
                                            <p:cond delay="0"/>
                                          </p:stCondLst>
                                        </p:cTn>
                                        <p:tgtEl>
                                          <p:spTgt spid="143371"/>
                                        </p:tgtEl>
                                        <p:attrNameLst>
                                          <p:attrName>style.visibility</p:attrName>
                                        </p:attrNameLst>
                                      </p:cBhvr>
                                      <p:to>
                                        <p:strVal val="visible"/>
                                      </p:to>
                                    </p:set>
                                    <p:anim calcmode="lin" valueType="num">
                                      <p:cBhvr additive="base">
                                        <p:cTn id="38" dur="500" fill="hold"/>
                                        <p:tgtEl>
                                          <p:spTgt spid="143371"/>
                                        </p:tgtEl>
                                        <p:attrNameLst>
                                          <p:attrName>ppt_x</p:attrName>
                                        </p:attrNameLst>
                                      </p:cBhvr>
                                      <p:tavLst>
                                        <p:tav tm="0">
                                          <p:val>
                                            <p:strVal val="1+#ppt_w/2"/>
                                          </p:val>
                                        </p:tav>
                                        <p:tav tm="100000">
                                          <p:val>
                                            <p:strVal val="#ppt_x"/>
                                          </p:val>
                                        </p:tav>
                                      </p:tavLst>
                                    </p:anim>
                                    <p:anim calcmode="lin" valueType="num">
                                      <p:cBhvr additive="base">
                                        <p:cTn id="39" dur="500" fill="hold"/>
                                        <p:tgtEl>
                                          <p:spTgt spid="143371"/>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4" presetClass="entr" presetSubtype="0" accel="100000" fill="hold" nodeType="clickEffect">
                                  <p:stCondLst>
                                    <p:cond delay="0"/>
                                  </p:stCondLst>
                                  <p:childTnLst>
                                    <p:set>
                                      <p:cBhvr>
                                        <p:cTn id="43" dur="1" fill="hold">
                                          <p:stCondLst>
                                            <p:cond delay="0"/>
                                          </p:stCondLst>
                                        </p:cTn>
                                        <p:tgtEl>
                                          <p:spTgt spid="143363">
                                            <p:txEl>
                                              <p:pRg st="3" end="3"/>
                                            </p:txEl>
                                          </p:spTgt>
                                        </p:tgtEl>
                                        <p:attrNameLst>
                                          <p:attrName>style.visibility</p:attrName>
                                        </p:attrNameLst>
                                      </p:cBhvr>
                                      <p:to>
                                        <p:strVal val="visible"/>
                                      </p:to>
                                    </p:set>
                                    <p:anim calcmode="lin" valueType="num">
                                      <p:cBhvr>
                                        <p:cTn id="44" dur="1000" fill="hold"/>
                                        <p:tgtEl>
                                          <p:spTgt spid="143363">
                                            <p:txEl>
                                              <p:pRg st="3" end="3"/>
                                            </p:txEl>
                                          </p:spTgt>
                                        </p:tgtEl>
                                        <p:attrNameLst>
                                          <p:attrName>ppt_w</p:attrName>
                                        </p:attrNameLst>
                                      </p:cBhvr>
                                      <p:tavLst>
                                        <p:tav tm="0">
                                          <p:val>
                                            <p:strVal val="#ppt_w*0.05"/>
                                          </p:val>
                                        </p:tav>
                                        <p:tav tm="100000">
                                          <p:val>
                                            <p:strVal val="#ppt_w"/>
                                          </p:val>
                                        </p:tav>
                                      </p:tavLst>
                                    </p:anim>
                                    <p:anim calcmode="lin" valueType="num">
                                      <p:cBhvr>
                                        <p:cTn id="45" dur="1000" fill="hold"/>
                                        <p:tgtEl>
                                          <p:spTgt spid="143363">
                                            <p:txEl>
                                              <p:pRg st="3" end="3"/>
                                            </p:txEl>
                                          </p:spTgt>
                                        </p:tgtEl>
                                        <p:attrNameLst>
                                          <p:attrName>ppt_h</p:attrName>
                                        </p:attrNameLst>
                                      </p:cBhvr>
                                      <p:tavLst>
                                        <p:tav tm="0">
                                          <p:val>
                                            <p:strVal val="#ppt_h"/>
                                          </p:val>
                                        </p:tav>
                                        <p:tav tm="100000">
                                          <p:val>
                                            <p:strVal val="#ppt_h"/>
                                          </p:val>
                                        </p:tav>
                                      </p:tavLst>
                                    </p:anim>
                                    <p:anim calcmode="lin" valueType="num">
                                      <p:cBhvr>
                                        <p:cTn id="46" dur="1000" fill="hold"/>
                                        <p:tgtEl>
                                          <p:spTgt spid="143363">
                                            <p:txEl>
                                              <p:pRg st="3" end="3"/>
                                            </p:txEl>
                                          </p:spTgt>
                                        </p:tgtEl>
                                        <p:attrNameLst>
                                          <p:attrName>ppt_x</p:attrName>
                                        </p:attrNameLst>
                                      </p:cBhvr>
                                      <p:tavLst>
                                        <p:tav tm="0">
                                          <p:val>
                                            <p:strVal val="#ppt_x-.2"/>
                                          </p:val>
                                        </p:tav>
                                        <p:tav tm="100000">
                                          <p:val>
                                            <p:strVal val="#ppt_x"/>
                                          </p:val>
                                        </p:tav>
                                      </p:tavLst>
                                    </p:anim>
                                    <p:anim calcmode="lin" valueType="num">
                                      <p:cBhvr>
                                        <p:cTn id="47" dur="1000" fill="hold"/>
                                        <p:tgtEl>
                                          <p:spTgt spid="143363">
                                            <p:txEl>
                                              <p:pRg st="3" end="3"/>
                                            </p:txEl>
                                          </p:spTgt>
                                        </p:tgtEl>
                                        <p:attrNameLst>
                                          <p:attrName>ppt_y</p:attrName>
                                        </p:attrNameLst>
                                      </p:cBhvr>
                                      <p:tavLst>
                                        <p:tav tm="0">
                                          <p:val>
                                            <p:strVal val="#ppt_y"/>
                                          </p:val>
                                        </p:tav>
                                        <p:tav tm="100000">
                                          <p:val>
                                            <p:strVal val="#ppt_y"/>
                                          </p:val>
                                        </p:tav>
                                      </p:tavLst>
                                    </p:anim>
                                    <p:animEffect transition="in" filter="fade">
                                      <p:cBhvr>
                                        <p:cTn id="48" dur="1000"/>
                                        <p:tgtEl>
                                          <p:spTgt spid="143363">
                                            <p:txEl>
                                              <p:pRg st="3" end="3"/>
                                            </p:txEl>
                                          </p:spTgt>
                                        </p:tgtEl>
                                      </p:cBhvr>
                                    </p:animEffect>
                                  </p:childTnLst>
                                </p:cTn>
                              </p:par>
                            </p:childTnLst>
                          </p:cTn>
                        </p:par>
                        <p:par>
                          <p:cTn id="49" fill="hold">
                            <p:stCondLst>
                              <p:cond delay="1000"/>
                            </p:stCondLst>
                            <p:childTnLst>
                              <p:par>
                                <p:cTn id="50" presetID="17" presetClass="exit" presetSubtype="10" fill="hold" grpId="1" nodeType="afterEffect">
                                  <p:stCondLst>
                                    <p:cond delay="0"/>
                                  </p:stCondLst>
                                  <p:childTnLst>
                                    <p:anim calcmode="lin" valueType="num">
                                      <p:cBhvr>
                                        <p:cTn id="51" dur="500"/>
                                        <p:tgtEl>
                                          <p:spTgt spid="143371"/>
                                        </p:tgtEl>
                                        <p:attrNameLst>
                                          <p:attrName>ppt_w</p:attrName>
                                        </p:attrNameLst>
                                      </p:cBhvr>
                                      <p:tavLst>
                                        <p:tav tm="0">
                                          <p:val>
                                            <p:strVal val="ppt_w"/>
                                          </p:val>
                                        </p:tav>
                                        <p:tav tm="100000">
                                          <p:val>
                                            <p:fltVal val="0"/>
                                          </p:val>
                                        </p:tav>
                                      </p:tavLst>
                                    </p:anim>
                                    <p:anim calcmode="lin" valueType="num">
                                      <p:cBhvr>
                                        <p:cTn id="52" dur="500"/>
                                        <p:tgtEl>
                                          <p:spTgt spid="143371"/>
                                        </p:tgtEl>
                                        <p:attrNameLst>
                                          <p:attrName>ppt_h</p:attrName>
                                        </p:attrNameLst>
                                      </p:cBhvr>
                                      <p:tavLst>
                                        <p:tav tm="0">
                                          <p:val>
                                            <p:strVal val="ppt_h"/>
                                          </p:val>
                                        </p:tav>
                                        <p:tav tm="100000">
                                          <p:val>
                                            <p:strVal val="ppt_h"/>
                                          </p:val>
                                        </p:tav>
                                      </p:tavLst>
                                    </p:anim>
                                    <p:set>
                                      <p:cBhvr>
                                        <p:cTn id="53" dur="1" fill="hold">
                                          <p:stCondLst>
                                            <p:cond delay="499"/>
                                          </p:stCondLst>
                                        </p:cTn>
                                        <p:tgtEl>
                                          <p:spTgt spid="143371"/>
                                        </p:tgtEl>
                                        <p:attrNameLst>
                                          <p:attrName>style.visibility</p:attrName>
                                        </p:attrNameLst>
                                      </p:cBhvr>
                                      <p:to>
                                        <p:strVal val="hidden"/>
                                      </p:to>
                                    </p:set>
                                  </p:childTnLst>
                                </p:cTn>
                              </p:par>
                            </p:childTnLst>
                          </p:cTn>
                        </p:par>
                        <p:par>
                          <p:cTn id="54" fill="hold">
                            <p:stCondLst>
                              <p:cond delay="1500"/>
                            </p:stCondLst>
                            <p:childTnLst>
                              <p:par>
                                <p:cTn id="55" presetID="2" presetClass="entr" presetSubtype="4" fill="hold" grpId="0" nodeType="afterEffect">
                                  <p:stCondLst>
                                    <p:cond delay="0"/>
                                  </p:stCondLst>
                                  <p:childTnLst>
                                    <p:set>
                                      <p:cBhvr>
                                        <p:cTn id="56" dur="1" fill="hold">
                                          <p:stCondLst>
                                            <p:cond delay="0"/>
                                          </p:stCondLst>
                                        </p:cTn>
                                        <p:tgtEl>
                                          <p:spTgt spid="143372"/>
                                        </p:tgtEl>
                                        <p:attrNameLst>
                                          <p:attrName>style.visibility</p:attrName>
                                        </p:attrNameLst>
                                      </p:cBhvr>
                                      <p:to>
                                        <p:strVal val="visible"/>
                                      </p:to>
                                    </p:set>
                                    <p:anim calcmode="lin" valueType="num">
                                      <p:cBhvr additive="base">
                                        <p:cTn id="57" dur="500" fill="hold"/>
                                        <p:tgtEl>
                                          <p:spTgt spid="143372"/>
                                        </p:tgtEl>
                                        <p:attrNameLst>
                                          <p:attrName>ppt_x</p:attrName>
                                        </p:attrNameLst>
                                      </p:cBhvr>
                                      <p:tavLst>
                                        <p:tav tm="0">
                                          <p:val>
                                            <p:strVal val="#ppt_x"/>
                                          </p:val>
                                        </p:tav>
                                        <p:tav tm="100000">
                                          <p:val>
                                            <p:strVal val="#ppt_x"/>
                                          </p:val>
                                        </p:tav>
                                      </p:tavLst>
                                    </p:anim>
                                    <p:anim calcmode="lin" valueType="num">
                                      <p:cBhvr additive="base">
                                        <p:cTn id="58" dur="500" fill="hold"/>
                                        <p:tgtEl>
                                          <p:spTgt spid="1433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73" grpId="0" animBg="1"/>
      <p:bldP spid="143372" grpId="0" animBg="1"/>
      <p:bldP spid="143371" grpId="0" animBg="1"/>
      <p:bldP spid="143371" grpI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35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83448" y="1908566"/>
            <a:ext cx="7982769" cy="4405374"/>
          </a:xfrm>
          <a:noFill/>
          <a:ln/>
          <a:extLst>
            <a:ext uri="{91240B29-F687-4F45-9708-019B960494DF}">
              <a14:hiddenLine xmlns:a14="http://schemas.microsoft.com/office/drawing/2010/main" w="19050" cap="flat" cmpd="sng">
                <a:solidFill>
                  <a:schemeClr val="hlink"/>
                </a:solidFill>
                <a:prstDash val="solid"/>
                <a:miter lim="800000"/>
                <a:headEnd type="none" w="sm" len="sm"/>
                <a:tailEnd type="none" w="lg" len="lg"/>
              </a14:hiddenLine>
            </a:ext>
          </a:extLst>
        </p:spPr>
      </p:pic>
      <p:sp>
        <p:nvSpPr>
          <p:cNvPr id="5" name="Slide Number Placeholder 5"/>
          <p:cNvSpPr>
            <a:spLocks noGrp="1"/>
          </p:cNvSpPr>
          <p:nvPr>
            <p:ph type="sldNum" sz="quarter" idx="12"/>
          </p:nvPr>
        </p:nvSpPr>
        <p:spPr/>
        <p:txBody>
          <a:bodyPr/>
          <a:lstStyle/>
          <a:p>
            <a:fld id="{68208356-4D2E-446C-9F8A-59F8E96AB33B}" type="slidenum">
              <a:rPr lang="en-US"/>
              <a:pPr/>
              <a:t>17</a:t>
            </a:fld>
            <a:endParaRPr lang="en-US"/>
          </a:p>
        </p:txBody>
      </p:sp>
      <p:sp>
        <p:nvSpPr>
          <p:cNvPr id="6" name="Rectangle 2"/>
          <p:cNvSpPr txBox="1">
            <a:spLocks noChangeArrowheads="1"/>
          </p:cNvSpPr>
          <p:nvPr/>
        </p:nvSpPr>
        <p:spPr>
          <a:xfrm>
            <a:off x="2133600" y="304800"/>
            <a:ext cx="8001000" cy="1143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scene3d>
              <a:camera prst="orthographicFront"/>
              <a:lightRig rig="soft" dir="t">
                <a:rot lat="0" lon="0" rev="2400000"/>
              </a:lightRig>
            </a:scene3d>
            <a:sp3d>
              <a:bevelT w="19050" h="127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t>Mechanical Ball Valve Operation</a:t>
            </a:r>
          </a:p>
        </p:txBody>
      </p:sp>
    </p:spTree>
    <p:extLst>
      <p:ext uri="{BB962C8B-B14F-4D97-AF65-F5344CB8AC3E}">
        <p14:creationId xmlns:p14="http://schemas.microsoft.com/office/powerpoint/2010/main" val="37253385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5"/>
          <p:cNvSpPr>
            <a:spLocks noGrp="1"/>
          </p:cNvSpPr>
          <p:nvPr>
            <p:ph sz="half" idx="1"/>
          </p:nvPr>
        </p:nvSpPr>
        <p:spPr>
          <a:xfrm>
            <a:off x="103162" y="5747096"/>
            <a:ext cx="5527589" cy="535459"/>
          </a:xfrm>
        </p:spPr>
        <p:txBody>
          <a:bodyPr>
            <a:noAutofit/>
          </a:bodyPr>
          <a:lstStyle/>
          <a:p>
            <a:pPr>
              <a:buFont typeface="Arial" panose="020B0604020202020204" pitchFamily="34" charset="0"/>
              <a:buChar char="•"/>
            </a:pPr>
            <a:r>
              <a:rPr lang="en-US" sz="1000" dirty="0"/>
              <a:t>Post 1985 only valves 14” and larger have rotating seats. Below 14” ball &amp; trunnion is one piece.</a:t>
            </a:r>
          </a:p>
          <a:p>
            <a:pPr>
              <a:buFont typeface="Arial" panose="020B0604020202020204" pitchFamily="34" charset="0"/>
              <a:buChar char="•"/>
            </a:pPr>
            <a:r>
              <a:rPr lang="en-US" sz="1000" dirty="0"/>
              <a:t>T30 series valves have been in service since 1959.</a:t>
            </a:r>
          </a:p>
        </p:txBody>
      </p:sp>
      <p:sp>
        <p:nvSpPr>
          <p:cNvPr id="9" name="Title 8"/>
          <p:cNvSpPr>
            <a:spLocks noGrp="1"/>
          </p:cNvSpPr>
          <p:nvPr>
            <p:ph type="title"/>
          </p:nvPr>
        </p:nvSpPr>
        <p:spPr>
          <a:xfrm>
            <a:off x="609600" y="648729"/>
            <a:ext cx="10972800" cy="726990"/>
          </a:xfrm>
        </p:spPr>
        <p:txBody>
          <a:bodyPr/>
          <a:lstStyle/>
          <a:p>
            <a:pPr algn="ctr"/>
            <a:r>
              <a:rPr lang="en-US" dirty="0"/>
              <a:t>All-Welded Operation</a:t>
            </a:r>
          </a:p>
        </p:txBody>
      </p:sp>
      <p:pic>
        <p:nvPicPr>
          <p:cNvPr id="8" name="Content Placeholder 10" descr="cameron_t31_cutaway.png">
            <a:hlinkClick r:id="rId2" action="ppaction://hlinkfile"/>
          </p:cNvPr>
          <p:cNvPicPr>
            <a:picLocks noChangeAspect="1"/>
          </p:cNvPicPr>
          <p:nvPr/>
        </p:nvPicPr>
        <p:blipFill>
          <a:blip r:embed="rId3" cstate="print"/>
          <a:srcRect/>
          <a:stretch>
            <a:fillRect/>
          </a:stretch>
        </p:blipFill>
        <p:spPr bwMode="auto">
          <a:xfrm>
            <a:off x="3566984" y="1674336"/>
            <a:ext cx="4728521" cy="4457527"/>
          </a:xfrm>
          <a:prstGeom prst="rect">
            <a:avLst/>
          </a:prstGeom>
          <a:noFill/>
          <a:ln w="9525">
            <a:noFill/>
            <a:miter lim="800000"/>
            <a:headEnd/>
            <a:tailEnd/>
          </a:ln>
        </p:spPr>
      </p:pic>
    </p:spTree>
    <p:extLst>
      <p:ext uri="{BB962C8B-B14F-4D97-AF65-F5344CB8AC3E}">
        <p14:creationId xmlns:p14="http://schemas.microsoft.com/office/powerpoint/2010/main" val="1130054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648729"/>
            <a:ext cx="10972800" cy="718752"/>
          </a:xfrm>
        </p:spPr>
        <p:txBody>
          <a:bodyPr/>
          <a:lstStyle/>
          <a:p>
            <a:pPr algn="ctr"/>
            <a:r>
              <a:rPr lang="en-US" dirty="0"/>
              <a:t>All-Welded Disassembly</a:t>
            </a:r>
          </a:p>
        </p:txBody>
      </p:sp>
      <p:pic>
        <p:nvPicPr>
          <p:cNvPr id="7" name="Content Placeholder 10" descr="cameron_t31_cutaway.png">
            <a:hlinkClick r:id="rId2" action="ppaction://hlinkfile"/>
          </p:cNvPr>
          <p:cNvPicPr>
            <a:picLocks noChangeAspect="1"/>
          </p:cNvPicPr>
          <p:nvPr/>
        </p:nvPicPr>
        <p:blipFill>
          <a:blip r:embed="rId3" cstate="print"/>
          <a:srcRect/>
          <a:stretch>
            <a:fillRect/>
          </a:stretch>
        </p:blipFill>
        <p:spPr bwMode="auto">
          <a:xfrm>
            <a:off x="3006812" y="1830857"/>
            <a:ext cx="4950939" cy="4667199"/>
          </a:xfrm>
          <a:prstGeom prst="rect">
            <a:avLst/>
          </a:prstGeom>
          <a:noFill/>
          <a:ln w="9525">
            <a:noFill/>
            <a:miter lim="800000"/>
            <a:headEnd/>
            <a:tailEnd/>
          </a:ln>
        </p:spPr>
      </p:pic>
    </p:spTree>
    <p:extLst>
      <p:ext uri="{BB962C8B-B14F-4D97-AF65-F5344CB8AC3E}">
        <p14:creationId xmlns:p14="http://schemas.microsoft.com/office/powerpoint/2010/main" val="1898056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358728-R1-E022"/>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1566570" y="223617"/>
            <a:ext cx="9058861" cy="6039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 Box 5"/>
          <p:cNvSpPr txBox="1">
            <a:spLocks noChangeArrowheads="1"/>
          </p:cNvSpPr>
          <p:nvPr/>
        </p:nvSpPr>
        <p:spPr bwMode="auto">
          <a:xfrm>
            <a:off x="3748138" y="5447715"/>
            <a:ext cx="4892675" cy="701675"/>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SzPct val="100000"/>
              <a:buChar char="–"/>
              <a:defRPr sz="2800">
                <a:solidFill>
                  <a:schemeClr val="tx1"/>
                </a:solidFill>
                <a:latin typeface="Arial" panose="020B0604020202020204" pitchFamily="34" charset="0"/>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defRPr>
            </a:lvl9pPr>
          </a:lstStyle>
          <a:p>
            <a:pPr>
              <a:spcBef>
                <a:spcPct val="0"/>
              </a:spcBef>
              <a:buClrTx/>
              <a:buSzTx/>
              <a:buFontTx/>
              <a:buNone/>
            </a:pPr>
            <a:r>
              <a:rPr lang="en-US" sz="4000" b="1" dirty="0">
                <a:solidFill>
                  <a:srgbClr val="FF0000"/>
                </a:solidFill>
              </a:rPr>
              <a:t>LOOK FAMILIAR??</a:t>
            </a:r>
          </a:p>
        </p:txBody>
      </p:sp>
    </p:spTree>
    <p:custDataLst>
      <p:tags r:id="rId1"/>
    </p:custDataLst>
    <p:extLst>
      <p:ext uri="{BB962C8B-B14F-4D97-AF65-F5344CB8AC3E}">
        <p14:creationId xmlns:p14="http://schemas.microsoft.com/office/powerpoint/2010/main" val="39176663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iterate type="lt">
                                    <p:tmPct val="0"/>
                                  </p:iterate>
                                  <p:childTnLst>
                                    <p:set>
                                      <p:cBhvr>
                                        <p:cTn id="6" dur="1" fill="hold">
                                          <p:stCondLst>
                                            <p:cond delay="0"/>
                                          </p:stCondLst>
                                        </p:cTn>
                                        <p:tgtEl>
                                          <p:spTgt spid="102405"/>
                                        </p:tgtEl>
                                        <p:attrNameLst>
                                          <p:attrName>style.visibility</p:attrName>
                                        </p:attrNameLst>
                                      </p:cBhvr>
                                      <p:to>
                                        <p:strVal val="visible"/>
                                      </p:to>
                                    </p:set>
                                    <p:anim calcmode="lin" valueType="num">
                                      <p:cBhvr additive="base">
                                        <p:cTn id="7" dur="500" fill="hold"/>
                                        <p:tgtEl>
                                          <p:spTgt spid="102405"/>
                                        </p:tgtEl>
                                        <p:attrNameLst>
                                          <p:attrName>ppt_x</p:attrName>
                                        </p:attrNameLst>
                                      </p:cBhvr>
                                      <p:tavLst>
                                        <p:tav tm="0">
                                          <p:val>
                                            <p:strVal val="#ppt_x"/>
                                          </p:val>
                                        </p:tav>
                                        <p:tav tm="100000">
                                          <p:val>
                                            <p:strVal val="#ppt_x"/>
                                          </p:val>
                                        </p:tav>
                                      </p:tavLst>
                                    </p:anim>
                                    <p:anim calcmode="lin" valueType="num">
                                      <p:cBhvr additive="base">
                                        <p:cTn id="8" dur="500" fill="hold"/>
                                        <p:tgtEl>
                                          <p:spTgt spid="1024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5"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689916"/>
            <a:ext cx="10972800" cy="735227"/>
          </a:xfrm>
        </p:spPr>
        <p:txBody>
          <a:bodyPr>
            <a:normAutofit/>
          </a:bodyPr>
          <a:lstStyle/>
          <a:p>
            <a:pPr algn="ctr"/>
            <a:r>
              <a:rPr lang="en-US" dirty="0"/>
              <a:t>Bolted Body Disassembly</a:t>
            </a:r>
          </a:p>
        </p:txBody>
      </p:sp>
      <p:pic>
        <p:nvPicPr>
          <p:cNvPr id="4" name="Picture 10" descr="grove_3_piece_cutaway.png">
            <a:hlinkClick r:id="rId2" action="ppaction://hlinkfile"/>
          </p:cNvPr>
          <p:cNvPicPr>
            <a:picLocks noChangeAspect="1"/>
          </p:cNvPicPr>
          <p:nvPr/>
        </p:nvPicPr>
        <p:blipFill>
          <a:blip r:embed="rId3" cstate="print"/>
          <a:srcRect/>
          <a:stretch>
            <a:fillRect/>
          </a:stretch>
        </p:blipFill>
        <p:spPr bwMode="auto">
          <a:xfrm>
            <a:off x="2760913" y="1715249"/>
            <a:ext cx="5624384" cy="4452835"/>
          </a:xfrm>
          <a:prstGeom prst="rect">
            <a:avLst/>
          </a:prstGeom>
          <a:noFill/>
          <a:ln w="9525">
            <a:noFill/>
            <a:miter lim="800000"/>
            <a:headEnd/>
            <a:tailEnd/>
          </a:ln>
        </p:spPr>
      </p:pic>
    </p:spTree>
    <p:extLst>
      <p:ext uri="{BB962C8B-B14F-4D97-AF65-F5344CB8AC3E}">
        <p14:creationId xmlns:p14="http://schemas.microsoft.com/office/powerpoint/2010/main" val="86799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a:xfrm>
            <a:off x="952500" y="533400"/>
            <a:ext cx="10287000" cy="1239129"/>
          </a:xfrm>
          <a:noFill/>
        </p:spPr>
        <p:txBody>
          <a:bodyPr>
            <a:normAutofit/>
          </a:bodyPr>
          <a:lstStyle/>
          <a:p>
            <a:pPr eaLnBrk="1" hangingPunct="1"/>
            <a:r>
              <a:rPr lang="en-US" b="1" dirty="0"/>
              <a:t>CAUSES OF LEAKING VALVES</a:t>
            </a:r>
          </a:p>
        </p:txBody>
      </p:sp>
      <p:sp>
        <p:nvSpPr>
          <p:cNvPr id="15363" name="Rectangle 3"/>
          <p:cNvSpPr>
            <a:spLocks noGrp="1" noChangeArrowheads="1"/>
          </p:cNvSpPr>
          <p:nvPr>
            <p:ph type="body" sz="half" idx="1"/>
          </p:nvPr>
        </p:nvSpPr>
        <p:spPr>
          <a:xfrm>
            <a:off x="1083213" y="2146495"/>
            <a:ext cx="8439444" cy="3657600"/>
          </a:xfrm>
          <a:noFill/>
        </p:spPr>
        <p:txBody>
          <a:bodyPr/>
          <a:lstStyle/>
          <a:p>
            <a:pPr marL="533400" indent="-533400">
              <a:buFont typeface="Monotype Sorts" pitchFamily="2" charset="2"/>
              <a:buAutoNum type="arabicPeriod"/>
            </a:pPr>
            <a:r>
              <a:rPr lang="en-US" sz="4000" dirty="0"/>
              <a:t>External</a:t>
            </a:r>
          </a:p>
          <a:p>
            <a:pPr marL="864108" lvl="1" indent="-571500"/>
            <a:r>
              <a:rPr lang="en-US" sz="3800" dirty="0"/>
              <a:t>Verifying full rotation of the ball</a:t>
            </a:r>
          </a:p>
          <a:p>
            <a:pPr marL="533400" indent="-533400">
              <a:buFont typeface="Monotype Sorts" pitchFamily="2" charset="2"/>
              <a:buAutoNum type="arabicPeriod"/>
            </a:pPr>
            <a:r>
              <a:rPr lang="en-US" sz="4000" dirty="0"/>
              <a:t>Internal</a:t>
            </a:r>
          </a:p>
          <a:p>
            <a:pPr marL="864108" lvl="1" indent="-571500"/>
            <a:r>
              <a:rPr lang="en-US" sz="3800" dirty="0"/>
              <a:t>Grit/debris, seat damage</a:t>
            </a:r>
          </a:p>
          <a:p>
            <a:pPr marL="533400" indent="-533400">
              <a:buFont typeface="Monotype Sorts" pitchFamily="2" charset="2"/>
              <a:buAutoNum type="arabicPeriod"/>
            </a:pPr>
            <a:r>
              <a:rPr lang="en-US" sz="4000" dirty="0"/>
              <a:t>Stem leakage </a:t>
            </a:r>
          </a:p>
        </p:txBody>
      </p:sp>
    </p:spTree>
    <p:extLst>
      <p:ext uri="{BB962C8B-B14F-4D97-AF65-F5344CB8AC3E}">
        <p14:creationId xmlns:p14="http://schemas.microsoft.com/office/powerpoint/2010/main" val="340638524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106099"/>
          </a:xfrm>
        </p:spPr>
        <p:txBody>
          <a:bodyPr/>
          <a:lstStyle/>
          <a:p>
            <a:pPr algn="ctr"/>
            <a:r>
              <a:rPr lang="en-US" dirty="0"/>
              <a:t>Gearbox Stops</a:t>
            </a:r>
          </a:p>
        </p:txBody>
      </p:sp>
      <p:pic>
        <p:nvPicPr>
          <p:cNvPr id="4" name="Picture 6" descr="mt042"/>
          <p:cNvPicPr>
            <a:picLocks noGrp="1" noChangeAspect="1" noChangeArrowheads="1"/>
          </p:cNvPicPr>
          <p:nvPr>
            <p:ph idx="1"/>
          </p:nvPr>
        </p:nvPicPr>
        <p:blipFill>
          <a:blip r:embed="rId2" cstate="print"/>
          <a:srcRect/>
          <a:stretch>
            <a:fillRect/>
          </a:stretch>
        </p:blipFill>
        <p:spPr bwMode="auto">
          <a:xfrm>
            <a:off x="790104" y="2169820"/>
            <a:ext cx="5161097" cy="3443189"/>
          </a:xfrm>
          <a:prstGeom prst="rect">
            <a:avLst/>
          </a:prstGeom>
          <a:noFill/>
          <a:ln w="9525">
            <a:noFill/>
            <a:miter lim="800000"/>
            <a:headEnd/>
            <a:tailEnd/>
          </a:ln>
        </p:spPr>
      </p:pic>
      <p:pic>
        <p:nvPicPr>
          <p:cNvPr id="5" name="Picture 4" descr="elpaso.jpg">
            <a:hlinkClick r:id="rId3" action="ppaction://hlinkfile"/>
          </p:cNvPr>
          <p:cNvPicPr>
            <a:picLocks noChangeAspect="1"/>
          </p:cNvPicPr>
          <p:nvPr/>
        </p:nvPicPr>
        <p:blipFill>
          <a:blip r:embed="rId4" cstate="print"/>
          <a:stretch>
            <a:fillRect/>
          </a:stretch>
        </p:blipFill>
        <p:spPr>
          <a:xfrm>
            <a:off x="5774723" y="2286699"/>
            <a:ext cx="5479431" cy="3074644"/>
          </a:xfrm>
          <a:prstGeom prst="rect">
            <a:avLst/>
          </a:prstGeom>
        </p:spPr>
      </p:pic>
    </p:spTree>
    <p:extLst>
      <p:ext uri="{BB962C8B-B14F-4D97-AF65-F5344CB8AC3E}">
        <p14:creationId xmlns:p14="http://schemas.microsoft.com/office/powerpoint/2010/main" val="865102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5"/>
          <p:cNvSpPr>
            <a:spLocks noGrp="1"/>
          </p:cNvSpPr>
          <p:nvPr>
            <p:ph sz="half" idx="1"/>
          </p:nvPr>
        </p:nvSpPr>
        <p:spPr>
          <a:xfrm>
            <a:off x="238895" y="6443177"/>
            <a:ext cx="5384800" cy="354563"/>
          </a:xfrm>
        </p:spPr>
        <p:txBody>
          <a:bodyPr>
            <a:normAutofit/>
          </a:bodyPr>
          <a:lstStyle/>
          <a:p>
            <a:pPr marL="109728" indent="0">
              <a:buNone/>
            </a:pPr>
            <a:r>
              <a:rPr lang="en-US" sz="1400" dirty="0"/>
              <a:t>* Inspection ports only on 12” valves and larger</a:t>
            </a:r>
          </a:p>
        </p:txBody>
      </p:sp>
      <p:sp>
        <p:nvSpPr>
          <p:cNvPr id="9" name="Title 8"/>
          <p:cNvSpPr>
            <a:spLocks noGrp="1"/>
          </p:cNvSpPr>
          <p:nvPr>
            <p:ph type="title"/>
          </p:nvPr>
        </p:nvSpPr>
        <p:spPr>
          <a:xfrm>
            <a:off x="609600" y="673442"/>
            <a:ext cx="10972800" cy="694039"/>
          </a:xfrm>
        </p:spPr>
        <p:txBody>
          <a:bodyPr>
            <a:normAutofit fontScale="90000"/>
          </a:bodyPr>
          <a:lstStyle/>
          <a:p>
            <a:r>
              <a:rPr lang="en-US" dirty="0"/>
              <a:t>External Causes</a:t>
            </a:r>
            <a:br>
              <a:rPr lang="en-US" dirty="0"/>
            </a:br>
            <a:r>
              <a:rPr lang="en-US" dirty="0"/>
              <a:t>All-Welded Stops</a:t>
            </a:r>
          </a:p>
        </p:txBody>
      </p:sp>
      <p:pic>
        <p:nvPicPr>
          <p:cNvPr id="7" name="Picture 5" descr="E:\SD7669.bmp"/>
          <p:cNvPicPr>
            <a:picLocks noChangeAspect="1" noChangeArrowheads="1"/>
          </p:cNvPicPr>
          <p:nvPr/>
        </p:nvPicPr>
        <p:blipFill>
          <a:blip r:embed="rId2" cstate="print">
            <a:clrChange>
              <a:clrFrom>
                <a:srgbClr val="FFFFFF"/>
              </a:clrFrom>
              <a:clrTo>
                <a:srgbClr val="FFFFFF">
                  <a:alpha val="0"/>
                </a:srgbClr>
              </a:clrTo>
            </a:clrChange>
          </a:blip>
          <a:srcRect l="33336" t="6059" r="37054" b="71123"/>
          <a:stretch>
            <a:fillRect/>
          </a:stretch>
        </p:blipFill>
        <p:spPr>
          <a:xfrm>
            <a:off x="1193455" y="1313927"/>
            <a:ext cx="3848100" cy="2797175"/>
          </a:xfrm>
          <a:prstGeom prst="rect">
            <a:avLst/>
          </a:prstGeom>
          <a:noFill/>
        </p:spPr>
      </p:pic>
      <p:pic>
        <p:nvPicPr>
          <p:cNvPr id="8" name="Picture 5" descr="P1010043"/>
          <p:cNvPicPr>
            <a:picLocks noChangeAspect="1" noChangeArrowheads="1"/>
          </p:cNvPicPr>
          <p:nvPr/>
        </p:nvPicPr>
        <p:blipFill>
          <a:blip r:embed="rId3" cstate="print"/>
          <a:srcRect/>
          <a:stretch>
            <a:fillRect/>
          </a:stretch>
        </p:blipFill>
        <p:spPr bwMode="auto">
          <a:xfrm>
            <a:off x="4282456" y="4094208"/>
            <a:ext cx="1655111" cy="2212158"/>
          </a:xfrm>
          <a:prstGeom prst="rect">
            <a:avLst/>
          </a:prstGeom>
          <a:noFill/>
          <a:ln w="25400">
            <a:solidFill>
              <a:schemeClr val="tx1"/>
            </a:solidFill>
            <a:miter lim="800000"/>
            <a:headEnd/>
            <a:tailEnd/>
          </a:ln>
        </p:spPr>
      </p:pic>
      <p:pic>
        <p:nvPicPr>
          <p:cNvPr id="10" name="Picture 8" descr="P1010056"/>
          <p:cNvPicPr>
            <a:picLocks noChangeAspect="1" noChangeArrowheads="1"/>
          </p:cNvPicPr>
          <p:nvPr/>
        </p:nvPicPr>
        <p:blipFill>
          <a:blip r:embed="rId4" cstate="print"/>
          <a:srcRect l="46774" t="34117" r="31044" b="29927"/>
          <a:stretch>
            <a:fillRect/>
          </a:stretch>
        </p:blipFill>
        <p:spPr bwMode="auto">
          <a:xfrm>
            <a:off x="354161" y="4015646"/>
            <a:ext cx="1541022" cy="2311533"/>
          </a:xfrm>
          <a:prstGeom prst="rect">
            <a:avLst/>
          </a:prstGeom>
          <a:noFill/>
          <a:ln w="25400">
            <a:solidFill>
              <a:schemeClr val="tx1"/>
            </a:solidFill>
            <a:miter lim="800000"/>
            <a:headEnd/>
            <a:tailEnd/>
          </a:ln>
        </p:spPr>
      </p:pic>
      <p:pic>
        <p:nvPicPr>
          <p:cNvPr id="12" name="Picture 4" descr="inspection port 005"/>
          <p:cNvPicPr>
            <a:picLocks noChangeAspect="1" noChangeArrowheads="1"/>
          </p:cNvPicPr>
          <p:nvPr/>
        </p:nvPicPr>
        <p:blipFill>
          <a:blip r:embed="rId5" cstate="print"/>
          <a:srcRect/>
          <a:stretch>
            <a:fillRect/>
          </a:stretch>
        </p:blipFill>
        <p:spPr>
          <a:xfrm>
            <a:off x="8254316" y="848499"/>
            <a:ext cx="3733800" cy="2786089"/>
          </a:xfrm>
          <a:prstGeom prst="rect">
            <a:avLst/>
          </a:prstGeom>
        </p:spPr>
      </p:pic>
      <p:pic>
        <p:nvPicPr>
          <p:cNvPr id="13" name="Picture 4" descr="inspection port 002"/>
          <p:cNvPicPr>
            <a:picLocks noChangeAspect="1" noChangeArrowheads="1"/>
          </p:cNvPicPr>
          <p:nvPr/>
        </p:nvPicPr>
        <p:blipFill>
          <a:blip r:embed="rId6" cstate="print"/>
          <a:srcRect/>
          <a:stretch>
            <a:fillRect/>
          </a:stretch>
        </p:blipFill>
        <p:spPr>
          <a:xfrm>
            <a:off x="8255836" y="3906799"/>
            <a:ext cx="3756994" cy="2819400"/>
          </a:xfrm>
          <a:prstGeom prst="rect">
            <a:avLst/>
          </a:prstGeom>
        </p:spPr>
      </p:pic>
      <p:sp>
        <p:nvSpPr>
          <p:cNvPr id="14" name="Line 20"/>
          <p:cNvSpPr>
            <a:spLocks noChangeShapeType="1"/>
          </p:cNvSpPr>
          <p:nvPr/>
        </p:nvSpPr>
        <p:spPr bwMode="auto">
          <a:xfrm>
            <a:off x="7878381" y="1721707"/>
            <a:ext cx="2443630" cy="265671"/>
          </a:xfrm>
          <a:prstGeom prst="line">
            <a:avLst/>
          </a:prstGeom>
          <a:noFill/>
          <a:ln w="28575">
            <a:solidFill>
              <a:srgbClr val="800000"/>
            </a:solidFill>
            <a:round/>
            <a:headEnd/>
            <a:tailEnd type="triangle" w="med" len="med"/>
          </a:ln>
        </p:spPr>
        <p:txBody>
          <a:bodyPr/>
          <a:lstStyle/>
          <a:p>
            <a:endParaRPr lang="en-US" dirty="0"/>
          </a:p>
        </p:txBody>
      </p:sp>
      <p:sp>
        <p:nvSpPr>
          <p:cNvPr id="15" name="Rectangle 14"/>
          <p:cNvSpPr/>
          <p:nvPr/>
        </p:nvSpPr>
        <p:spPr>
          <a:xfrm>
            <a:off x="6062082" y="1486925"/>
            <a:ext cx="1816299" cy="338554"/>
          </a:xfrm>
          <a:prstGeom prst="rect">
            <a:avLst/>
          </a:prstGeom>
        </p:spPr>
        <p:txBody>
          <a:bodyPr wrap="square">
            <a:spAutoFit/>
          </a:bodyPr>
          <a:lstStyle/>
          <a:p>
            <a:pPr lvl="1"/>
            <a:r>
              <a:rPr lang="en-US" sz="1600" dirty="0">
                <a:solidFill>
                  <a:schemeClr val="tx2"/>
                </a:solidFill>
                <a:latin typeface="Calibri" pitchFamily="34" charset="0"/>
              </a:rPr>
              <a:t>Gap too wide</a:t>
            </a:r>
          </a:p>
        </p:txBody>
      </p:sp>
      <p:sp>
        <p:nvSpPr>
          <p:cNvPr id="16" name="Line 20"/>
          <p:cNvSpPr>
            <a:spLocks noChangeShapeType="1"/>
          </p:cNvSpPr>
          <p:nvPr/>
        </p:nvSpPr>
        <p:spPr bwMode="auto">
          <a:xfrm flipV="1">
            <a:off x="1631092" y="3333312"/>
            <a:ext cx="741405" cy="301276"/>
          </a:xfrm>
          <a:prstGeom prst="line">
            <a:avLst/>
          </a:prstGeom>
          <a:noFill/>
          <a:ln w="28575">
            <a:solidFill>
              <a:srgbClr val="800000"/>
            </a:solidFill>
            <a:round/>
            <a:headEnd/>
            <a:tailEnd type="triangle" w="med" len="med"/>
          </a:ln>
        </p:spPr>
        <p:txBody>
          <a:bodyPr/>
          <a:lstStyle/>
          <a:p>
            <a:endParaRPr lang="en-US" dirty="0"/>
          </a:p>
        </p:txBody>
      </p:sp>
      <p:sp>
        <p:nvSpPr>
          <p:cNvPr id="17" name="Rectangle 16"/>
          <p:cNvSpPr/>
          <p:nvPr/>
        </p:nvSpPr>
        <p:spPr>
          <a:xfrm>
            <a:off x="172928" y="3505202"/>
            <a:ext cx="1541022" cy="338554"/>
          </a:xfrm>
          <a:prstGeom prst="rect">
            <a:avLst/>
          </a:prstGeom>
        </p:spPr>
        <p:txBody>
          <a:bodyPr wrap="square">
            <a:spAutoFit/>
          </a:bodyPr>
          <a:lstStyle/>
          <a:p>
            <a:pPr lvl="1"/>
            <a:r>
              <a:rPr lang="en-US" sz="1600" dirty="0">
                <a:solidFill>
                  <a:schemeClr val="tx2"/>
                </a:solidFill>
                <a:latin typeface="Calibri" pitchFamily="34" charset="0"/>
              </a:rPr>
              <a:t>Fixed Stop</a:t>
            </a:r>
          </a:p>
        </p:txBody>
      </p:sp>
      <p:sp>
        <p:nvSpPr>
          <p:cNvPr id="18" name="Line 20"/>
          <p:cNvSpPr>
            <a:spLocks noChangeShapeType="1"/>
          </p:cNvSpPr>
          <p:nvPr/>
        </p:nvSpPr>
        <p:spPr bwMode="auto">
          <a:xfrm>
            <a:off x="7809470" y="4687329"/>
            <a:ext cx="2306595" cy="420123"/>
          </a:xfrm>
          <a:prstGeom prst="line">
            <a:avLst/>
          </a:prstGeom>
          <a:noFill/>
          <a:ln w="28575">
            <a:solidFill>
              <a:srgbClr val="800000"/>
            </a:solidFill>
            <a:round/>
            <a:headEnd/>
            <a:tailEnd type="triangle" w="med" len="med"/>
          </a:ln>
        </p:spPr>
        <p:txBody>
          <a:bodyPr/>
          <a:lstStyle/>
          <a:p>
            <a:endParaRPr lang="en-US" dirty="0"/>
          </a:p>
        </p:txBody>
      </p:sp>
      <p:sp>
        <p:nvSpPr>
          <p:cNvPr id="19" name="Rectangle 18"/>
          <p:cNvSpPr/>
          <p:nvPr/>
        </p:nvSpPr>
        <p:spPr>
          <a:xfrm>
            <a:off x="5795950" y="4370770"/>
            <a:ext cx="2190295" cy="584775"/>
          </a:xfrm>
          <a:prstGeom prst="rect">
            <a:avLst/>
          </a:prstGeom>
        </p:spPr>
        <p:txBody>
          <a:bodyPr wrap="square">
            <a:spAutoFit/>
          </a:bodyPr>
          <a:lstStyle/>
          <a:p>
            <a:pPr lvl="1"/>
            <a:r>
              <a:rPr lang="en-US" sz="1600" dirty="0">
                <a:solidFill>
                  <a:schemeClr val="tx2"/>
                </a:solidFill>
                <a:latin typeface="Calibri" pitchFamily="34" charset="0"/>
              </a:rPr>
              <a:t>Adjust stops to </a:t>
            </a:r>
          </a:p>
          <a:p>
            <a:pPr lvl="1"/>
            <a:r>
              <a:rPr lang="en-US" sz="1600" dirty="0">
                <a:solidFill>
                  <a:schemeClr val="tx2"/>
                </a:solidFill>
                <a:latin typeface="Calibri" pitchFamily="34" charset="0"/>
              </a:rPr>
              <a:t>15/20 thousands</a:t>
            </a:r>
          </a:p>
        </p:txBody>
      </p:sp>
      <p:sp>
        <p:nvSpPr>
          <p:cNvPr id="20" name="Line 20"/>
          <p:cNvSpPr>
            <a:spLocks noChangeShapeType="1"/>
          </p:cNvSpPr>
          <p:nvPr/>
        </p:nvSpPr>
        <p:spPr bwMode="auto">
          <a:xfrm flipH="1" flipV="1">
            <a:off x="3436204" y="3333312"/>
            <a:ext cx="1169296" cy="439618"/>
          </a:xfrm>
          <a:prstGeom prst="line">
            <a:avLst/>
          </a:prstGeom>
          <a:noFill/>
          <a:ln w="28575">
            <a:solidFill>
              <a:srgbClr val="800000"/>
            </a:solidFill>
            <a:round/>
            <a:headEnd/>
            <a:tailEnd type="triangle" w="med" len="med"/>
          </a:ln>
        </p:spPr>
        <p:txBody>
          <a:bodyPr/>
          <a:lstStyle/>
          <a:p>
            <a:endParaRPr lang="en-US" dirty="0"/>
          </a:p>
        </p:txBody>
      </p:sp>
      <p:sp>
        <p:nvSpPr>
          <p:cNvPr id="21" name="Rectangle 20"/>
          <p:cNvSpPr/>
          <p:nvPr/>
        </p:nvSpPr>
        <p:spPr>
          <a:xfrm>
            <a:off x="4161135" y="3650894"/>
            <a:ext cx="1816445" cy="338554"/>
          </a:xfrm>
          <a:prstGeom prst="rect">
            <a:avLst/>
          </a:prstGeom>
        </p:spPr>
        <p:txBody>
          <a:bodyPr wrap="square">
            <a:spAutoFit/>
          </a:bodyPr>
          <a:lstStyle/>
          <a:p>
            <a:pPr lvl="1"/>
            <a:r>
              <a:rPr lang="en-US" sz="1600" dirty="0">
                <a:solidFill>
                  <a:schemeClr val="tx2"/>
                </a:solidFill>
                <a:latin typeface="Calibri" pitchFamily="34" charset="0"/>
              </a:rPr>
              <a:t>Mobile Stop</a:t>
            </a:r>
          </a:p>
        </p:txBody>
      </p:sp>
    </p:spTree>
    <p:extLst>
      <p:ext uri="{BB962C8B-B14F-4D97-AF65-F5344CB8AC3E}">
        <p14:creationId xmlns:p14="http://schemas.microsoft.com/office/powerpoint/2010/main" val="2218373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209800" y="381000"/>
            <a:ext cx="7772400" cy="1143000"/>
          </a:xfrm>
        </p:spPr>
        <p:txBody>
          <a:bodyPr rtlCol="0">
            <a:normAutofit fontScale="90000"/>
          </a:bodyPr>
          <a:lstStyle/>
          <a:p>
            <a:pPr defTabSz="457207">
              <a:defRPr/>
            </a:pPr>
            <a:r>
              <a:rPr lang="en-US" b="1"/>
              <a:t>EXTERNAL CAUSES</a:t>
            </a:r>
            <a:r>
              <a:rPr lang="en-US" sz="3600"/>
              <a:t> </a:t>
            </a:r>
            <a:br>
              <a:rPr lang="en-US" sz="3600"/>
            </a:br>
            <a:r>
              <a:rPr lang="en-US" sz="3600" b="1"/>
              <a:t>Block and Bleed</a:t>
            </a:r>
          </a:p>
        </p:txBody>
      </p:sp>
      <p:sp>
        <p:nvSpPr>
          <p:cNvPr id="21507" name="Rectangle 3"/>
          <p:cNvSpPr>
            <a:spLocks noGrp="1" noChangeArrowheads="1"/>
          </p:cNvSpPr>
          <p:nvPr>
            <p:ph type="body" sz="half" idx="2"/>
          </p:nvPr>
        </p:nvSpPr>
        <p:spPr>
          <a:xfrm>
            <a:off x="1447800" y="1828800"/>
            <a:ext cx="9296400" cy="4495800"/>
          </a:xfrm>
          <a:noFill/>
        </p:spPr>
        <p:txBody>
          <a:bodyPr/>
          <a:lstStyle/>
          <a:p>
            <a:pPr>
              <a:buFont typeface="Arial" panose="020B0604020202020204" pitchFamily="34" charset="0"/>
              <a:buChar char="•"/>
            </a:pPr>
            <a:r>
              <a:rPr lang="en-US" sz="2800" dirty="0"/>
              <a:t>Many ball valves seat on the upstream side.  </a:t>
            </a:r>
          </a:p>
          <a:p>
            <a:pPr>
              <a:buFont typeface="Arial" panose="020B0604020202020204" pitchFamily="34" charset="0"/>
              <a:buChar char="•"/>
            </a:pPr>
            <a:r>
              <a:rPr lang="en-US" sz="2800" dirty="0"/>
              <a:t>Seat leakage can occur with the valve in either the open or the closed position.  As a result, for many ball valves, it is possible to check the seats for sealing with the valve in either position.</a:t>
            </a:r>
          </a:p>
        </p:txBody>
      </p:sp>
      <p:pic>
        <p:nvPicPr>
          <p:cNvPr id="2150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9268" y="3649663"/>
            <a:ext cx="2309813" cy="267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3729038"/>
            <a:ext cx="2286000"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1450683"/>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6"/>
          <p:cNvSpPr>
            <a:spLocks noGrp="1" noChangeArrowheads="1"/>
          </p:cNvSpPr>
          <p:nvPr>
            <p:ph type="title"/>
          </p:nvPr>
        </p:nvSpPr>
        <p:spPr>
          <a:xfrm>
            <a:off x="952500" y="457200"/>
            <a:ext cx="10287000" cy="1143000"/>
          </a:xfrm>
        </p:spPr>
        <p:txBody>
          <a:bodyPr rtlCol="0">
            <a:normAutofit fontScale="90000"/>
          </a:bodyPr>
          <a:lstStyle/>
          <a:p>
            <a:pPr defTabSz="457207">
              <a:defRPr/>
            </a:pPr>
            <a:r>
              <a:rPr lang="en-US" b="1" dirty="0"/>
              <a:t>EXTERNAL CAUSES</a:t>
            </a:r>
            <a:r>
              <a:rPr lang="en-US" dirty="0"/>
              <a:t> </a:t>
            </a:r>
            <a:br>
              <a:rPr lang="en-US" dirty="0"/>
            </a:br>
            <a:r>
              <a:rPr lang="en-US" sz="3600" b="1" dirty="0"/>
              <a:t>Block and Bleed</a:t>
            </a:r>
          </a:p>
        </p:txBody>
      </p:sp>
      <p:sp>
        <p:nvSpPr>
          <p:cNvPr id="23555" name="Rectangle 3"/>
          <p:cNvSpPr>
            <a:spLocks noGrp="1" noChangeArrowheads="1"/>
          </p:cNvSpPr>
          <p:nvPr>
            <p:ph type="body" sz="half" idx="1"/>
          </p:nvPr>
        </p:nvSpPr>
        <p:spPr>
          <a:xfrm>
            <a:off x="1219200" y="1905000"/>
            <a:ext cx="9677400" cy="4495800"/>
          </a:xfrm>
          <a:noFill/>
        </p:spPr>
        <p:txBody>
          <a:bodyPr/>
          <a:lstStyle/>
          <a:p>
            <a:pPr marL="0" indent="0">
              <a:buClr>
                <a:srgbClr val="FAFD00"/>
              </a:buClr>
              <a:buNone/>
            </a:pPr>
            <a:endParaRPr lang="en-US" sz="2600" dirty="0"/>
          </a:p>
          <a:p>
            <a:pPr>
              <a:buClr>
                <a:srgbClr val="FAFD00"/>
              </a:buClr>
              <a:buFont typeface="Arial" panose="020B0604020202020204" pitchFamily="34" charset="0"/>
              <a:buChar char="•"/>
            </a:pPr>
            <a:r>
              <a:rPr lang="en-US" sz="2600" dirty="0"/>
              <a:t>For a quick check, ensure that the valve is in the full open position.  This will reduce the volume of gas in the body cavity and the amount of time it takes to blow the valve down (except some Grove valves).  </a:t>
            </a:r>
          </a:p>
          <a:p>
            <a:pPr marL="463550" indent="-463550">
              <a:buClr>
                <a:srgbClr val="FAFD00"/>
              </a:buClr>
              <a:buNone/>
            </a:pPr>
            <a:endParaRPr lang="en-US" sz="2600" dirty="0"/>
          </a:p>
          <a:p>
            <a:pPr>
              <a:buClr>
                <a:srgbClr val="FAFD00"/>
              </a:buClr>
              <a:buFont typeface="Arial" panose="020B0604020202020204" pitchFamily="34" charset="0"/>
              <a:buChar char="•"/>
            </a:pPr>
            <a:r>
              <a:rPr lang="en-US" sz="2600" dirty="0"/>
              <a:t>Before performing any work downstream of the valve, follow these same procedures with the valve in the closed position. </a:t>
            </a:r>
          </a:p>
        </p:txBody>
      </p:sp>
    </p:spTree>
    <p:extLst>
      <p:ext uri="{BB962C8B-B14F-4D97-AF65-F5344CB8AC3E}">
        <p14:creationId xmlns:p14="http://schemas.microsoft.com/office/powerpoint/2010/main" val="1801133900"/>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6"/>
          <p:cNvSpPr>
            <a:spLocks noGrp="1" noChangeArrowheads="1"/>
          </p:cNvSpPr>
          <p:nvPr>
            <p:ph type="title"/>
          </p:nvPr>
        </p:nvSpPr>
        <p:spPr>
          <a:xfrm>
            <a:off x="2247900" y="349347"/>
            <a:ext cx="7772400" cy="1143000"/>
          </a:xfrm>
          <a:noFill/>
        </p:spPr>
        <p:txBody>
          <a:bodyPr/>
          <a:lstStyle/>
          <a:p>
            <a:pPr algn="ctr" eaLnBrk="1" hangingPunct="1"/>
            <a:r>
              <a:rPr lang="en-US" b="1" dirty="0"/>
              <a:t>Internal Causes</a:t>
            </a:r>
          </a:p>
        </p:txBody>
      </p:sp>
      <p:sp>
        <p:nvSpPr>
          <p:cNvPr id="27651" name="Rectangle 3"/>
          <p:cNvSpPr>
            <a:spLocks noGrp="1" noChangeArrowheads="1"/>
          </p:cNvSpPr>
          <p:nvPr>
            <p:ph type="body" sz="half" idx="1"/>
          </p:nvPr>
        </p:nvSpPr>
        <p:spPr>
          <a:xfrm>
            <a:off x="1524000" y="1772528"/>
            <a:ext cx="9220200" cy="4704471"/>
          </a:xfrm>
          <a:noFill/>
        </p:spPr>
        <p:txBody>
          <a:bodyPr>
            <a:normAutofit fontScale="92500" lnSpcReduction="10000"/>
          </a:bodyPr>
          <a:lstStyle/>
          <a:p>
            <a:pPr marL="533400" indent="-533400">
              <a:buNone/>
            </a:pPr>
            <a:r>
              <a:rPr lang="en-US" sz="2600" dirty="0"/>
              <a:t>Identify possible internal problems that the valve may have by checking the following four areas:</a:t>
            </a:r>
          </a:p>
          <a:p>
            <a:pPr marL="533400" indent="-533400">
              <a:buFont typeface="Monotype Sorts" pitchFamily="2" charset="2"/>
              <a:buAutoNum type="arabicPeriod"/>
            </a:pPr>
            <a:r>
              <a:rPr lang="en-US" sz="2600" dirty="0"/>
              <a:t>Seizure of the Seat Rings</a:t>
            </a:r>
          </a:p>
          <a:p>
            <a:pPr marL="826008" lvl="1" indent="-533400"/>
            <a:r>
              <a:rPr lang="en-US" sz="2400" dirty="0"/>
              <a:t>Seat differences</a:t>
            </a:r>
          </a:p>
          <a:p>
            <a:pPr marL="533400" indent="-533400">
              <a:buFont typeface="Monotype Sorts" pitchFamily="2" charset="2"/>
              <a:buAutoNum type="arabicPeriod"/>
            </a:pPr>
            <a:r>
              <a:rPr lang="en-US" sz="2600" dirty="0"/>
              <a:t>Damage to the Seat</a:t>
            </a:r>
          </a:p>
          <a:p>
            <a:pPr marL="533400" indent="-533400">
              <a:buFont typeface="Monotype Sorts" pitchFamily="2" charset="2"/>
              <a:buAutoNum type="arabicPeriod"/>
            </a:pPr>
            <a:r>
              <a:rPr lang="en-US" sz="2600" dirty="0"/>
              <a:t>Seat to Ball seizure</a:t>
            </a:r>
          </a:p>
          <a:p>
            <a:pPr marL="635508" lvl="1" indent="-342900"/>
            <a:r>
              <a:rPr lang="en-US" sz="2400" dirty="0"/>
              <a:t>Hardened grease</a:t>
            </a:r>
          </a:p>
          <a:p>
            <a:pPr marL="533400" indent="-533400">
              <a:buFont typeface="Monotype Sorts" pitchFamily="2" charset="2"/>
              <a:buAutoNum type="arabicPeriod"/>
            </a:pPr>
            <a:r>
              <a:rPr lang="en-US" sz="2600" dirty="0"/>
              <a:t>Icing</a:t>
            </a:r>
          </a:p>
          <a:p>
            <a:pPr marL="0" indent="0">
              <a:buNone/>
            </a:pPr>
            <a:endParaRPr lang="en-US" sz="2600" dirty="0"/>
          </a:p>
          <a:p>
            <a:pPr marL="533400" indent="-533400">
              <a:buFont typeface="Monotype Sorts" pitchFamily="2" charset="2"/>
              <a:buAutoNum type="arabicPeriod"/>
            </a:pPr>
            <a:endParaRPr lang="en-US" sz="2600" dirty="0"/>
          </a:p>
          <a:p>
            <a:pPr marL="533400" indent="-533400">
              <a:buNone/>
            </a:pPr>
            <a:r>
              <a:rPr lang="en-US" sz="2800" dirty="0"/>
              <a:t>	</a:t>
            </a:r>
          </a:p>
        </p:txBody>
      </p:sp>
      <p:pic>
        <p:nvPicPr>
          <p:cNvPr id="4" name="Picture 18"/>
          <p:cNvPicPr>
            <a:picLocks noChangeAspect="1" noChangeArrowheads="1"/>
          </p:cNvPicPr>
          <p:nvPr/>
        </p:nvPicPr>
        <p:blipFill>
          <a:blip r:embed="rId3" cstate="print"/>
          <a:srcRect/>
          <a:stretch>
            <a:fillRect/>
          </a:stretch>
        </p:blipFill>
        <p:spPr bwMode="auto">
          <a:xfrm>
            <a:off x="6477000" y="2812721"/>
            <a:ext cx="4267200" cy="3035002"/>
          </a:xfrm>
          <a:prstGeom prst="rect">
            <a:avLst/>
          </a:prstGeom>
          <a:noFill/>
          <a:ln w="28575">
            <a:solidFill>
              <a:srgbClr val="800000"/>
            </a:solidFill>
            <a:miter lim="800000"/>
            <a:headEnd/>
            <a:tailEnd/>
          </a:ln>
        </p:spPr>
      </p:pic>
    </p:spTree>
    <p:extLst>
      <p:ext uri="{BB962C8B-B14F-4D97-AF65-F5344CB8AC3E}">
        <p14:creationId xmlns:p14="http://schemas.microsoft.com/office/powerpoint/2010/main" val="383527786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786346" y="135772"/>
            <a:ext cx="8534401" cy="1143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cene3d>
              <a:camera prst="orthographicFront"/>
              <a:lightRig rig="soft" dir="t">
                <a:rot lat="0" lon="0" rev="2400000"/>
              </a:lightRig>
            </a:scene3d>
            <a:sp3d>
              <a:bevelT w="19050" h="12700"/>
            </a:sp3d>
          </a:bodyPr>
          <a:lstStyle/>
          <a:p>
            <a:pPr algn="ctr" eaLnBrk="1" hangingPunct="1">
              <a:buClr>
                <a:schemeClr val="tx2"/>
              </a:buClr>
              <a:buSzPct val="75000"/>
              <a:defRPr/>
            </a:pPr>
            <a:r>
              <a:rPr lang="en-US" dirty="0"/>
              <a:t>Seat Differences</a:t>
            </a:r>
          </a:p>
        </p:txBody>
      </p:sp>
      <p:pic>
        <p:nvPicPr>
          <p:cNvPr id="128003" name="Picture 3" descr="SD24087"/>
          <p:cNvPicPr>
            <a:picLocks noGrp="1" noChangeAspect="1" noChangeArrowheads="1"/>
          </p:cNvPicPr>
          <p:nvPr>
            <p:ph sz="half" idx="1"/>
          </p:nvPr>
        </p:nvPicPr>
        <p:blipFill>
          <a:blip r:embed="rId3" cstate="print">
            <a:clrChange>
              <a:clrFrom>
                <a:srgbClr val="A7A7A7"/>
              </a:clrFrom>
              <a:clrTo>
                <a:srgbClr val="A7A7A7">
                  <a:alpha val="0"/>
                </a:srgbClr>
              </a:clrTo>
            </a:clrChange>
          </a:blip>
          <a:srcRect l="13719" r="13684"/>
          <a:stretch>
            <a:fillRect/>
          </a:stretch>
        </p:blipFill>
        <p:spPr>
          <a:xfrm>
            <a:off x="2362201" y="3822066"/>
            <a:ext cx="2587625" cy="2562225"/>
          </a:xfr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8004" name="Picture 4"/>
          <p:cNvPicPr>
            <a:picLocks noGrp="1" noChangeAspect="1" noChangeArrowheads="1"/>
          </p:cNvPicPr>
          <p:nvPr>
            <p:ph sz="half" idx="2"/>
          </p:nvPr>
        </p:nvPicPr>
        <p:blipFill>
          <a:blip r:embed="rId4" cstate="print"/>
          <a:stretch>
            <a:fillRect/>
          </a:stretch>
        </p:blipFill>
        <p:spPr>
          <a:xfrm>
            <a:off x="6910376" y="4186546"/>
            <a:ext cx="3197225" cy="1822660"/>
          </a:xfr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6627" name="Slide Number Placeholder 6"/>
          <p:cNvSpPr>
            <a:spLocks noGrp="1"/>
          </p:cNvSpPr>
          <p:nvPr>
            <p:ph type="sldNum" sz="quarter" idx="12"/>
          </p:nvPr>
        </p:nvSpPr>
        <p:spPr>
          <a:noFill/>
        </p:spPr>
        <p:txBody>
          <a:bodyPr/>
          <a:lstStyle/>
          <a:p>
            <a:fld id="{532C92DE-C1A0-4030-9137-02E2DCEC536D}" type="slidenum">
              <a:rPr lang="en-US" smtClean="0"/>
              <a:pPr/>
              <a:t>27</a:t>
            </a:fld>
            <a:endParaRPr lang="en-US"/>
          </a:p>
        </p:txBody>
      </p:sp>
      <p:sp>
        <p:nvSpPr>
          <p:cNvPr id="128005" name="Text Box 5"/>
          <p:cNvSpPr txBox="1">
            <a:spLocks noChangeArrowheads="1"/>
          </p:cNvSpPr>
          <p:nvPr/>
        </p:nvSpPr>
        <p:spPr bwMode="auto">
          <a:xfrm>
            <a:off x="1786346" y="1761254"/>
            <a:ext cx="4114800" cy="2364366"/>
          </a:xfrm>
          <a:prstGeom prst="rect">
            <a:avLst/>
          </a:prstGeom>
          <a:noFill/>
          <a:ln w="9525">
            <a:noFill/>
            <a:miter lim="800000"/>
            <a:headEnd/>
            <a:tailEnd/>
          </a:ln>
          <a:effectLst/>
        </p:spPr>
        <p:txBody>
          <a:bodyPr lIns="182562" tIns="46038" rIns="182562" bIns="46038">
            <a:spAutoFit/>
          </a:bodyPr>
          <a:lstStyle/>
          <a:p>
            <a:pPr>
              <a:spcBef>
                <a:spcPct val="20000"/>
              </a:spcBef>
              <a:buClr>
                <a:schemeClr val="tx2"/>
              </a:buClr>
              <a:buSzPct val="80000"/>
              <a:defRPr/>
            </a:pPr>
            <a:r>
              <a:rPr lang="en-US" b="1" dirty="0">
                <a:solidFill>
                  <a:srgbClr val="FF0000"/>
                </a:solidFill>
                <a:effectLst>
                  <a:outerShdw blurRad="38100" dist="38100" dir="2700000" algn="tl">
                    <a:srgbClr val="000000"/>
                  </a:outerShdw>
                </a:effectLst>
              </a:rPr>
              <a:t>Self Relieving</a:t>
            </a:r>
            <a:r>
              <a:rPr lang="en-US" dirty="0"/>
              <a:t> – </a:t>
            </a:r>
          </a:p>
          <a:p>
            <a:pPr>
              <a:spcBef>
                <a:spcPct val="20000"/>
              </a:spcBef>
              <a:buClr>
                <a:schemeClr val="tx2"/>
              </a:buClr>
              <a:buSzPct val="80000"/>
              <a:defRPr/>
            </a:pPr>
            <a:r>
              <a:rPr lang="en-US" b="1" dirty="0"/>
              <a:t>Pressure build-up in the body cavity will increase to a pressure that exceeds the spring tension against the downstream seat assembly.  The downstream seat will disengage from the ball at 200 PSI and relieve the body cavity pressure.</a:t>
            </a:r>
          </a:p>
        </p:txBody>
      </p:sp>
      <p:sp>
        <p:nvSpPr>
          <p:cNvPr id="128006" name="Text Box 6"/>
          <p:cNvSpPr txBox="1">
            <a:spLocks noChangeArrowheads="1"/>
          </p:cNvSpPr>
          <p:nvPr/>
        </p:nvSpPr>
        <p:spPr bwMode="auto">
          <a:xfrm>
            <a:off x="6595153" y="1788954"/>
            <a:ext cx="4175761" cy="2308966"/>
          </a:xfrm>
          <a:prstGeom prst="rect">
            <a:avLst/>
          </a:prstGeom>
          <a:noFill/>
          <a:ln w="9525">
            <a:noFill/>
            <a:miter lim="800000"/>
            <a:headEnd/>
            <a:tailEnd/>
          </a:ln>
          <a:effectLst/>
        </p:spPr>
        <p:txBody>
          <a:bodyPr wrap="square" lIns="182562" tIns="46038" rIns="182562" bIns="46038">
            <a:spAutoFit/>
          </a:bodyPr>
          <a:lstStyle/>
          <a:p>
            <a:r>
              <a:rPr lang="en-US" b="1" dirty="0">
                <a:solidFill>
                  <a:srgbClr val="FF0000"/>
                </a:solidFill>
                <a:effectLst>
                  <a:outerShdw blurRad="38100" dist="38100" dir="2700000" algn="tl">
                    <a:srgbClr val="000000"/>
                  </a:outerShdw>
                </a:effectLst>
              </a:rPr>
              <a:t>Double Piston Effect</a:t>
            </a:r>
            <a:r>
              <a:rPr lang="en-US" dirty="0">
                <a:solidFill>
                  <a:srgbClr val="FF0000"/>
                </a:solidFill>
              </a:rPr>
              <a:t> </a:t>
            </a:r>
            <a:r>
              <a:rPr lang="en-US" dirty="0"/>
              <a:t>– </a:t>
            </a:r>
          </a:p>
          <a:p>
            <a:r>
              <a:rPr lang="en-US" b="1" dirty="0"/>
              <a:t>If the upstream seat becomes damaged and leaks, the pressure entering the body cavity acts on the downstream seat, sealing the downstream seat tightly against the ball.  Seat springs perform this function in low pressure applications (50 PSI).</a:t>
            </a:r>
          </a:p>
        </p:txBody>
      </p:sp>
    </p:spTree>
    <p:extLst>
      <p:ext uri="{BB962C8B-B14F-4D97-AF65-F5344CB8AC3E}">
        <p14:creationId xmlns:p14="http://schemas.microsoft.com/office/powerpoint/2010/main" val="1888805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28003"/>
                                        </p:tgtEl>
                                        <p:attrNameLst>
                                          <p:attrName>style.visibility</p:attrName>
                                        </p:attrNameLst>
                                      </p:cBhvr>
                                      <p:to>
                                        <p:strVal val="visible"/>
                                      </p:to>
                                    </p:set>
                                    <p:anim calcmode="lin" valueType="num">
                                      <p:cBhvr>
                                        <p:cTn id="7" dur="1000" fill="hold"/>
                                        <p:tgtEl>
                                          <p:spTgt spid="128003"/>
                                        </p:tgtEl>
                                        <p:attrNameLst>
                                          <p:attrName>ppt_w</p:attrName>
                                        </p:attrNameLst>
                                      </p:cBhvr>
                                      <p:tavLst>
                                        <p:tav tm="0">
                                          <p:val>
                                            <p:strVal val="#ppt_w*0.70"/>
                                          </p:val>
                                        </p:tav>
                                        <p:tav tm="100000">
                                          <p:val>
                                            <p:strVal val="#ppt_w"/>
                                          </p:val>
                                        </p:tav>
                                      </p:tavLst>
                                    </p:anim>
                                    <p:anim calcmode="lin" valueType="num">
                                      <p:cBhvr>
                                        <p:cTn id="8" dur="1000" fill="hold"/>
                                        <p:tgtEl>
                                          <p:spTgt spid="128003"/>
                                        </p:tgtEl>
                                        <p:attrNameLst>
                                          <p:attrName>ppt_h</p:attrName>
                                        </p:attrNameLst>
                                      </p:cBhvr>
                                      <p:tavLst>
                                        <p:tav tm="0">
                                          <p:val>
                                            <p:strVal val="#ppt_h"/>
                                          </p:val>
                                        </p:tav>
                                        <p:tav tm="100000">
                                          <p:val>
                                            <p:strVal val="#ppt_h"/>
                                          </p:val>
                                        </p:tav>
                                      </p:tavLst>
                                    </p:anim>
                                    <p:animEffect transition="in" filter="fade">
                                      <p:cBhvr>
                                        <p:cTn id="9" dur="1000"/>
                                        <p:tgtEl>
                                          <p:spTgt spid="128003"/>
                                        </p:tgtEl>
                                      </p:cBhvr>
                                    </p:animEffect>
                                  </p:childTnLst>
                                </p:cTn>
                              </p:par>
                            </p:childTnLst>
                          </p:cTn>
                        </p:par>
                        <p:par>
                          <p:cTn id="10" fill="hold">
                            <p:stCondLst>
                              <p:cond delay="1000"/>
                            </p:stCondLst>
                            <p:childTnLst>
                              <p:par>
                                <p:cTn id="11" presetID="15" presetClass="entr" presetSubtype="0" fill="hold" grpId="0" nodeType="afterEffect">
                                  <p:stCondLst>
                                    <p:cond delay="0"/>
                                  </p:stCondLst>
                                  <p:childTnLst>
                                    <p:set>
                                      <p:cBhvr>
                                        <p:cTn id="12" dur="1" fill="hold">
                                          <p:stCondLst>
                                            <p:cond delay="0"/>
                                          </p:stCondLst>
                                        </p:cTn>
                                        <p:tgtEl>
                                          <p:spTgt spid="128005"/>
                                        </p:tgtEl>
                                        <p:attrNameLst>
                                          <p:attrName>style.visibility</p:attrName>
                                        </p:attrNameLst>
                                      </p:cBhvr>
                                      <p:to>
                                        <p:strVal val="visible"/>
                                      </p:to>
                                    </p:set>
                                    <p:anim calcmode="lin" valueType="num">
                                      <p:cBhvr>
                                        <p:cTn id="13" dur="1000" fill="hold"/>
                                        <p:tgtEl>
                                          <p:spTgt spid="128005"/>
                                        </p:tgtEl>
                                        <p:attrNameLst>
                                          <p:attrName>ppt_w</p:attrName>
                                        </p:attrNameLst>
                                      </p:cBhvr>
                                      <p:tavLst>
                                        <p:tav tm="0">
                                          <p:val>
                                            <p:fltVal val="0"/>
                                          </p:val>
                                        </p:tav>
                                        <p:tav tm="100000">
                                          <p:val>
                                            <p:strVal val="#ppt_w"/>
                                          </p:val>
                                        </p:tav>
                                      </p:tavLst>
                                    </p:anim>
                                    <p:anim calcmode="lin" valueType="num">
                                      <p:cBhvr>
                                        <p:cTn id="14" dur="1000" fill="hold"/>
                                        <p:tgtEl>
                                          <p:spTgt spid="128005"/>
                                        </p:tgtEl>
                                        <p:attrNameLst>
                                          <p:attrName>ppt_h</p:attrName>
                                        </p:attrNameLst>
                                      </p:cBhvr>
                                      <p:tavLst>
                                        <p:tav tm="0">
                                          <p:val>
                                            <p:fltVal val="0"/>
                                          </p:val>
                                        </p:tav>
                                        <p:tav tm="100000">
                                          <p:val>
                                            <p:strVal val="#ppt_h"/>
                                          </p:val>
                                        </p:tav>
                                      </p:tavLst>
                                    </p:anim>
                                    <p:anim calcmode="lin" valueType="num">
                                      <p:cBhvr>
                                        <p:cTn id="15" dur="1000" fill="hold"/>
                                        <p:tgtEl>
                                          <p:spTgt spid="12800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280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128004"/>
                                        </p:tgtEl>
                                        <p:attrNameLst>
                                          <p:attrName>style.visibility</p:attrName>
                                        </p:attrNameLst>
                                      </p:cBhvr>
                                      <p:to>
                                        <p:strVal val="visible"/>
                                      </p:to>
                                    </p:set>
                                    <p:anim calcmode="lin" valueType="num">
                                      <p:cBhvr>
                                        <p:cTn id="21" dur="1000" fill="hold"/>
                                        <p:tgtEl>
                                          <p:spTgt spid="128004"/>
                                        </p:tgtEl>
                                        <p:attrNameLst>
                                          <p:attrName>ppt_w</p:attrName>
                                        </p:attrNameLst>
                                      </p:cBhvr>
                                      <p:tavLst>
                                        <p:tav tm="0">
                                          <p:val>
                                            <p:strVal val="#ppt_w*0.70"/>
                                          </p:val>
                                        </p:tav>
                                        <p:tav tm="100000">
                                          <p:val>
                                            <p:strVal val="#ppt_w"/>
                                          </p:val>
                                        </p:tav>
                                      </p:tavLst>
                                    </p:anim>
                                    <p:anim calcmode="lin" valueType="num">
                                      <p:cBhvr>
                                        <p:cTn id="22" dur="1000" fill="hold"/>
                                        <p:tgtEl>
                                          <p:spTgt spid="128004"/>
                                        </p:tgtEl>
                                        <p:attrNameLst>
                                          <p:attrName>ppt_h</p:attrName>
                                        </p:attrNameLst>
                                      </p:cBhvr>
                                      <p:tavLst>
                                        <p:tav tm="0">
                                          <p:val>
                                            <p:strVal val="#ppt_h"/>
                                          </p:val>
                                        </p:tav>
                                        <p:tav tm="100000">
                                          <p:val>
                                            <p:strVal val="#ppt_h"/>
                                          </p:val>
                                        </p:tav>
                                      </p:tavLst>
                                    </p:anim>
                                    <p:animEffect transition="in" filter="fade">
                                      <p:cBhvr>
                                        <p:cTn id="23" dur="1000"/>
                                        <p:tgtEl>
                                          <p:spTgt spid="128004"/>
                                        </p:tgtEl>
                                      </p:cBhvr>
                                    </p:animEffect>
                                  </p:childTnLst>
                                </p:cTn>
                              </p:par>
                            </p:childTnLst>
                          </p:cTn>
                        </p:par>
                        <p:par>
                          <p:cTn id="24" fill="hold">
                            <p:stCondLst>
                              <p:cond delay="1000"/>
                            </p:stCondLst>
                            <p:childTnLst>
                              <p:par>
                                <p:cTn id="25" presetID="15" presetClass="entr" presetSubtype="0" fill="hold" grpId="0" nodeType="afterEffect">
                                  <p:stCondLst>
                                    <p:cond delay="0"/>
                                  </p:stCondLst>
                                  <p:childTnLst>
                                    <p:set>
                                      <p:cBhvr>
                                        <p:cTn id="26" dur="1" fill="hold">
                                          <p:stCondLst>
                                            <p:cond delay="0"/>
                                          </p:stCondLst>
                                        </p:cTn>
                                        <p:tgtEl>
                                          <p:spTgt spid="128006"/>
                                        </p:tgtEl>
                                        <p:attrNameLst>
                                          <p:attrName>style.visibility</p:attrName>
                                        </p:attrNameLst>
                                      </p:cBhvr>
                                      <p:to>
                                        <p:strVal val="visible"/>
                                      </p:to>
                                    </p:set>
                                    <p:anim calcmode="lin" valueType="num">
                                      <p:cBhvr>
                                        <p:cTn id="27" dur="1000" fill="hold"/>
                                        <p:tgtEl>
                                          <p:spTgt spid="128006"/>
                                        </p:tgtEl>
                                        <p:attrNameLst>
                                          <p:attrName>ppt_w</p:attrName>
                                        </p:attrNameLst>
                                      </p:cBhvr>
                                      <p:tavLst>
                                        <p:tav tm="0">
                                          <p:val>
                                            <p:fltVal val="0"/>
                                          </p:val>
                                        </p:tav>
                                        <p:tav tm="100000">
                                          <p:val>
                                            <p:strVal val="#ppt_w"/>
                                          </p:val>
                                        </p:tav>
                                      </p:tavLst>
                                    </p:anim>
                                    <p:anim calcmode="lin" valueType="num">
                                      <p:cBhvr>
                                        <p:cTn id="28" dur="1000" fill="hold"/>
                                        <p:tgtEl>
                                          <p:spTgt spid="128006"/>
                                        </p:tgtEl>
                                        <p:attrNameLst>
                                          <p:attrName>ppt_h</p:attrName>
                                        </p:attrNameLst>
                                      </p:cBhvr>
                                      <p:tavLst>
                                        <p:tav tm="0">
                                          <p:val>
                                            <p:fltVal val="0"/>
                                          </p:val>
                                        </p:tav>
                                        <p:tav tm="100000">
                                          <p:val>
                                            <p:strVal val="#ppt_h"/>
                                          </p:val>
                                        </p:tav>
                                      </p:tavLst>
                                    </p:anim>
                                    <p:anim calcmode="lin" valueType="num">
                                      <p:cBhvr>
                                        <p:cTn id="29" dur="1000" fill="hold"/>
                                        <p:tgtEl>
                                          <p:spTgt spid="128006"/>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2800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p:bldP spid="128006" grpId="0"/>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673444"/>
            <a:ext cx="10972800" cy="718751"/>
          </a:xfrm>
        </p:spPr>
        <p:txBody>
          <a:bodyPr/>
          <a:lstStyle/>
          <a:p>
            <a:pPr algn="ctr"/>
            <a:r>
              <a:rPr lang="en-US" dirty="0"/>
              <a:t>Self Relieving Seat Design Operation</a:t>
            </a:r>
          </a:p>
        </p:txBody>
      </p:sp>
      <p:pic>
        <p:nvPicPr>
          <p:cNvPr id="7" name="Picture 2">
            <a:hlinkClick r:id="rId2" action="ppaction://hlinkfile"/>
          </p:cNvPr>
          <p:cNvPicPr>
            <a:picLocks noChangeAspect="1" noChangeArrowheads="1"/>
          </p:cNvPicPr>
          <p:nvPr/>
        </p:nvPicPr>
        <p:blipFill>
          <a:blip r:embed="rId3" cstate="print"/>
          <a:srcRect l="5873" t="3975" r="3510" b="10555"/>
          <a:stretch>
            <a:fillRect/>
          </a:stretch>
        </p:blipFill>
        <p:spPr bwMode="auto">
          <a:xfrm>
            <a:off x="2576576" y="1878227"/>
            <a:ext cx="6093752" cy="4441209"/>
          </a:xfrm>
          <a:prstGeom prst="rect">
            <a:avLst/>
          </a:prstGeom>
          <a:noFill/>
          <a:ln w="9525">
            <a:noFill/>
            <a:miter lim="800000"/>
            <a:headEnd/>
            <a:tailEnd/>
          </a:ln>
        </p:spPr>
      </p:pic>
    </p:spTree>
    <p:extLst>
      <p:ext uri="{BB962C8B-B14F-4D97-AF65-F5344CB8AC3E}">
        <p14:creationId xmlns:p14="http://schemas.microsoft.com/office/powerpoint/2010/main" val="3254548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5"/>
          <p:cNvSpPr>
            <a:spLocks noGrp="1"/>
          </p:cNvSpPr>
          <p:nvPr>
            <p:ph sz="half" idx="2"/>
          </p:nvPr>
        </p:nvSpPr>
        <p:spPr>
          <a:xfrm>
            <a:off x="8176035" y="5738849"/>
            <a:ext cx="2529017" cy="354563"/>
          </a:xfrm>
        </p:spPr>
        <p:txBody>
          <a:bodyPr>
            <a:noAutofit/>
          </a:bodyPr>
          <a:lstStyle/>
          <a:p>
            <a:pPr marL="109728" indent="0">
              <a:buNone/>
            </a:pPr>
            <a:r>
              <a:rPr lang="en-US" sz="1800" b="1" dirty="0"/>
              <a:t>Downstream sealing</a:t>
            </a:r>
          </a:p>
        </p:txBody>
      </p:sp>
      <p:sp>
        <p:nvSpPr>
          <p:cNvPr id="4" name="Text Placeholder 5"/>
          <p:cNvSpPr>
            <a:spLocks noGrp="1"/>
          </p:cNvSpPr>
          <p:nvPr>
            <p:ph sz="half" idx="1"/>
          </p:nvPr>
        </p:nvSpPr>
        <p:spPr>
          <a:xfrm>
            <a:off x="1606381" y="5685305"/>
            <a:ext cx="2529017" cy="354563"/>
          </a:xfrm>
        </p:spPr>
        <p:txBody>
          <a:bodyPr>
            <a:noAutofit/>
          </a:bodyPr>
          <a:lstStyle/>
          <a:p>
            <a:pPr marL="109728" indent="0">
              <a:buNone/>
            </a:pPr>
            <a:r>
              <a:rPr lang="en-US" sz="1800" b="1" dirty="0"/>
              <a:t>Upstream sealing</a:t>
            </a:r>
          </a:p>
        </p:txBody>
      </p:sp>
      <p:sp>
        <p:nvSpPr>
          <p:cNvPr id="9" name="Title 8"/>
          <p:cNvSpPr>
            <a:spLocks noGrp="1"/>
          </p:cNvSpPr>
          <p:nvPr>
            <p:ph type="title"/>
          </p:nvPr>
        </p:nvSpPr>
        <p:spPr>
          <a:xfrm>
            <a:off x="609600" y="673444"/>
            <a:ext cx="10972800" cy="718751"/>
          </a:xfrm>
        </p:spPr>
        <p:txBody>
          <a:bodyPr/>
          <a:lstStyle/>
          <a:p>
            <a:r>
              <a:rPr lang="en-US" dirty="0"/>
              <a:t>Double Piston Effect Seat Design Operation</a:t>
            </a:r>
          </a:p>
        </p:txBody>
      </p:sp>
      <p:pic>
        <p:nvPicPr>
          <p:cNvPr id="7" name="Picture 2">
            <a:hlinkClick r:id="rId2" action="ppaction://hlinkfile"/>
          </p:cNvPr>
          <p:cNvPicPr>
            <a:picLocks noChangeAspect="1" noChangeArrowheads="1"/>
          </p:cNvPicPr>
          <p:nvPr/>
        </p:nvPicPr>
        <p:blipFill>
          <a:blip r:embed="rId3" cstate="print"/>
          <a:srcRect l="5873" t="3975" r="3510" b="10555"/>
          <a:stretch>
            <a:fillRect/>
          </a:stretch>
        </p:blipFill>
        <p:spPr bwMode="auto">
          <a:xfrm>
            <a:off x="807934" y="2306591"/>
            <a:ext cx="4353078" cy="3172582"/>
          </a:xfrm>
          <a:prstGeom prst="rect">
            <a:avLst/>
          </a:prstGeom>
          <a:noFill/>
          <a:ln w="9525">
            <a:noFill/>
            <a:miter lim="800000"/>
            <a:headEnd/>
            <a:tailEnd/>
          </a:ln>
        </p:spPr>
      </p:pic>
      <p:pic>
        <p:nvPicPr>
          <p:cNvPr id="6" name="Picture 2">
            <a:hlinkClick r:id="rId4" action="ppaction://hlinkfile"/>
          </p:cNvPr>
          <p:cNvPicPr>
            <a:picLocks noChangeAspect="1" noChangeArrowheads="1"/>
          </p:cNvPicPr>
          <p:nvPr/>
        </p:nvPicPr>
        <p:blipFill>
          <a:blip r:embed="rId3" cstate="print"/>
          <a:srcRect l="5873" t="3975" r="3510" b="10555"/>
          <a:stretch>
            <a:fillRect/>
          </a:stretch>
        </p:blipFill>
        <p:spPr bwMode="auto">
          <a:xfrm>
            <a:off x="6899804" y="2318945"/>
            <a:ext cx="4353078" cy="3172582"/>
          </a:xfrm>
          <a:prstGeom prst="rect">
            <a:avLst/>
          </a:prstGeom>
          <a:noFill/>
          <a:ln w="9525">
            <a:noFill/>
            <a:miter lim="800000"/>
            <a:headEnd/>
            <a:tailEnd/>
          </a:ln>
        </p:spPr>
      </p:pic>
    </p:spTree>
    <p:extLst>
      <p:ext uri="{BB962C8B-B14F-4D97-AF65-F5344CB8AC3E}">
        <p14:creationId xmlns:p14="http://schemas.microsoft.com/office/powerpoint/2010/main" val="2404020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sz="quarter"/>
          </p:nvPr>
        </p:nvSpPr>
        <p:spPr>
          <a:xfrm>
            <a:off x="1905000" y="304800"/>
            <a:ext cx="8420100" cy="8382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cene3d>
              <a:camera prst="orthographicFront"/>
              <a:lightRig rig="soft" dir="t">
                <a:rot lat="0" lon="0" rev="2400000"/>
              </a:lightRig>
            </a:scene3d>
            <a:sp3d>
              <a:bevelT w="19050" h="12700"/>
            </a:sp3d>
          </a:bodyPr>
          <a:lstStyle/>
          <a:p>
            <a:pPr algn="ctr" eaLnBrk="1" hangingPunct="1">
              <a:defRPr/>
            </a:pPr>
            <a:r>
              <a:rPr lang="en-US" dirty="0">
                <a:effectLst>
                  <a:outerShdw blurRad="38100" dist="38100" dir="2700000" algn="tl" rotWithShape="0">
                    <a:srgbClr val="000000">
                      <a:alpha val="43137"/>
                    </a:srgbClr>
                  </a:outerShdw>
                </a:effectLst>
              </a:rPr>
              <a:t>Common Valves</a:t>
            </a:r>
          </a:p>
        </p:txBody>
      </p:sp>
      <p:sp>
        <p:nvSpPr>
          <p:cNvPr id="5124" name="Slide Number Placeholder 8"/>
          <p:cNvSpPr>
            <a:spLocks noGrp="1"/>
          </p:cNvSpPr>
          <p:nvPr>
            <p:ph type="sldNum" sz="quarter" idx="12"/>
          </p:nvPr>
        </p:nvSpPr>
        <p:spPr>
          <a:noFill/>
        </p:spPr>
        <p:txBody>
          <a:bodyPr/>
          <a:lstStyle/>
          <a:p>
            <a:fld id="{687B8737-E69E-4ED2-9F11-DA519301D85B}" type="slidenum">
              <a:rPr lang="en-US" smtClean="0"/>
              <a:pPr/>
              <a:t>3</a:t>
            </a:fld>
            <a:endParaRPr lang="en-US"/>
          </a:p>
        </p:txBody>
      </p:sp>
      <p:graphicFrame>
        <p:nvGraphicFramePr>
          <p:cNvPr id="10" name="Diagram 9"/>
          <p:cNvGraphicFramePr/>
          <p:nvPr>
            <p:extLst>
              <p:ext uri="{D42A27DB-BD31-4B8C-83A1-F6EECF244321}">
                <p14:modId xmlns:p14="http://schemas.microsoft.com/office/powerpoint/2010/main" val="2101232229"/>
              </p:ext>
            </p:extLst>
          </p:nvPr>
        </p:nvGraphicFramePr>
        <p:xfrm>
          <a:off x="2590837" y="1663701"/>
          <a:ext cx="7048426" cy="474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descr="CCV logo.gif"/>
          <p:cNvPicPr>
            <a:picLocks noChangeAspect="1"/>
          </p:cNvPicPr>
          <p:nvPr/>
        </p:nvPicPr>
        <p:blipFill>
          <a:blip r:embed="rId8" cstate="print"/>
          <a:stretch>
            <a:fillRect/>
          </a:stretch>
        </p:blipFill>
        <p:spPr>
          <a:xfrm>
            <a:off x="5581650" y="1790700"/>
            <a:ext cx="1066800" cy="5334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descr="Kerotest Logo.bmp"/>
          <p:cNvPicPr>
            <a:picLocks noChangeAspect="1"/>
          </p:cNvPicPr>
          <p:nvPr/>
        </p:nvPicPr>
        <p:blipFill>
          <a:blip r:embed="rId9" cstate="print"/>
          <a:stretch>
            <a:fillRect/>
          </a:stretch>
        </p:blipFill>
        <p:spPr>
          <a:xfrm>
            <a:off x="5724361" y="5619666"/>
            <a:ext cx="781377" cy="7017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4" name="Picture 13" descr="Grove Gif.gif"/>
          <p:cNvPicPr>
            <a:picLocks noChangeAspect="1"/>
          </p:cNvPicPr>
          <p:nvPr/>
        </p:nvPicPr>
        <p:blipFill>
          <a:blip r:embed="rId10" cstate="print"/>
          <a:stretch>
            <a:fillRect/>
          </a:stretch>
        </p:blipFill>
        <p:spPr>
          <a:xfrm>
            <a:off x="3744368" y="4309797"/>
            <a:ext cx="714375" cy="68580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Picture 14" descr="Flowserve logo.jpg"/>
          <p:cNvPicPr>
            <a:picLocks noChangeAspect="1"/>
          </p:cNvPicPr>
          <p:nvPr/>
        </p:nvPicPr>
        <p:blipFill>
          <a:blip r:embed="rId11" cstate="print"/>
          <a:stretch>
            <a:fillRect/>
          </a:stretch>
        </p:blipFill>
        <p:spPr>
          <a:xfrm>
            <a:off x="7444428" y="3180398"/>
            <a:ext cx="1066800" cy="62099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6" name="Picture 15" descr="WKM Gif.gif"/>
          <p:cNvPicPr>
            <a:picLocks noChangeAspect="1"/>
          </p:cNvPicPr>
          <p:nvPr/>
        </p:nvPicPr>
        <p:blipFill>
          <a:blip r:embed="rId12" cstate="print"/>
          <a:stretch>
            <a:fillRect/>
          </a:stretch>
        </p:blipFill>
        <p:spPr>
          <a:xfrm>
            <a:off x="7444428" y="4559652"/>
            <a:ext cx="1143000" cy="42406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744368" y="2923617"/>
            <a:ext cx="1066800" cy="606973"/>
          </a:xfrm>
          <a:prstGeom prst="rect">
            <a:avLst/>
          </a:prstGeom>
        </p:spPr>
      </p:pic>
    </p:spTree>
    <p:extLst>
      <p:ext uri="{BB962C8B-B14F-4D97-AF65-F5344CB8AC3E}">
        <p14:creationId xmlns:p14="http://schemas.microsoft.com/office/powerpoint/2010/main" val="137870741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97280" y="286604"/>
            <a:ext cx="10058400" cy="1204572"/>
          </a:xfrm>
          <a:noFill/>
        </p:spPr>
        <p:txBody>
          <a:bodyPr/>
          <a:lstStyle/>
          <a:p>
            <a:pPr algn="ctr" eaLnBrk="1" hangingPunct="1"/>
            <a:r>
              <a:rPr lang="en-US" sz="3600" dirty="0"/>
              <a:t>Internal Causes- 1</a:t>
            </a:r>
          </a:p>
        </p:txBody>
      </p:sp>
      <p:sp>
        <p:nvSpPr>
          <p:cNvPr id="22531" name="Rectangle 3"/>
          <p:cNvSpPr>
            <a:spLocks noGrp="1" noChangeArrowheads="1"/>
          </p:cNvSpPr>
          <p:nvPr>
            <p:ph idx="1"/>
          </p:nvPr>
        </p:nvSpPr>
        <p:spPr>
          <a:xfrm>
            <a:off x="1097280" y="1752600"/>
            <a:ext cx="9411286" cy="5105400"/>
          </a:xfrm>
        </p:spPr>
        <p:txBody>
          <a:bodyPr rtlCol="0">
            <a:normAutofit/>
          </a:bodyPr>
          <a:lstStyle/>
          <a:p>
            <a:pPr defTabSz="457207">
              <a:spcAft>
                <a:spcPts val="0"/>
              </a:spcAft>
              <a:buClr>
                <a:schemeClr val="bg2">
                  <a:lumMod val="40000"/>
                  <a:lumOff val="60000"/>
                </a:schemeClr>
              </a:buClr>
              <a:buFont typeface="Arial" panose="020B0604020202020204" pitchFamily="34" charset="0"/>
              <a:buChar char="•"/>
              <a:defRPr/>
            </a:pPr>
            <a:r>
              <a:rPr lang="en-US" sz="2800" dirty="0"/>
              <a:t>Seizure of the Seat Rings:</a:t>
            </a:r>
            <a:br>
              <a:rPr lang="en-US" sz="2800" dirty="0"/>
            </a:br>
            <a:r>
              <a:rPr lang="en-US" sz="2800" dirty="0"/>
              <a:t>Trash from the line, sand, dust, rust or old, hardened sealants that contain solids can build up in the seat ring area and interfere with the movement of the seats.  Seat ring seizure often results in leakage between the seat and the ball.</a:t>
            </a:r>
          </a:p>
          <a:p>
            <a:pPr marL="0" indent="0" defTabSz="457207">
              <a:spcAft>
                <a:spcPts val="0"/>
              </a:spcAft>
              <a:buClr>
                <a:schemeClr val="bg2">
                  <a:lumMod val="40000"/>
                  <a:lumOff val="60000"/>
                </a:schemeClr>
              </a:buClr>
              <a:buNone/>
              <a:defRPr/>
            </a:pPr>
            <a:r>
              <a:rPr lang="en-US" sz="2800" dirty="0">
                <a:solidFill>
                  <a:srgbClr val="FF0000"/>
                </a:solidFill>
              </a:rPr>
              <a:t>Corrective Action:  </a:t>
            </a:r>
            <a:br>
              <a:rPr lang="en-US" sz="2800" dirty="0"/>
            </a:br>
            <a:r>
              <a:rPr lang="en-US" sz="2800" dirty="0"/>
              <a:t>Inject Valve Flush to dislodge as much of the trash as possible.  If you can, cycle the valve several times to further break-up the debris/corrosion.</a:t>
            </a:r>
          </a:p>
        </p:txBody>
      </p:sp>
    </p:spTree>
    <p:extLst>
      <p:ext uri="{BB962C8B-B14F-4D97-AF65-F5344CB8AC3E}">
        <p14:creationId xmlns:p14="http://schemas.microsoft.com/office/powerpoint/2010/main" val="96107857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p:cNvSpPr>
            <a:spLocks noGrp="1" noChangeArrowheads="1"/>
          </p:cNvSpPr>
          <p:nvPr>
            <p:ph type="title"/>
          </p:nvPr>
        </p:nvSpPr>
        <p:spPr>
          <a:xfrm>
            <a:off x="1097280" y="286603"/>
            <a:ext cx="10058400" cy="1176437"/>
          </a:xfrm>
          <a:noFill/>
        </p:spPr>
        <p:txBody>
          <a:bodyPr/>
          <a:lstStyle/>
          <a:p>
            <a:pPr algn="ctr" eaLnBrk="1" hangingPunct="1"/>
            <a:r>
              <a:rPr lang="en-US" sz="3600" dirty="0"/>
              <a:t>Internal Causes - 2</a:t>
            </a:r>
          </a:p>
        </p:txBody>
      </p:sp>
      <p:sp>
        <p:nvSpPr>
          <p:cNvPr id="24579" name="Rectangle 5"/>
          <p:cNvSpPr>
            <a:spLocks noChangeArrowheads="1"/>
          </p:cNvSpPr>
          <p:nvPr/>
        </p:nvSpPr>
        <p:spPr bwMode="auto">
          <a:xfrm>
            <a:off x="1442720" y="1808480"/>
            <a:ext cx="8686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lstStyle>
            <a:lvl1pPr marL="533400" indent="-533400">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lr>
                <a:srgbClr val="FAFD00"/>
              </a:buClr>
              <a:buSzPct val="100000"/>
              <a:buChar char="–"/>
              <a:defRPr sz="2800">
                <a:solidFill>
                  <a:schemeClr val="tx1"/>
                </a:solidFill>
                <a:latin typeface="Arial" panose="020B0604020202020204" pitchFamily="34" charset="0"/>
              </a:defRPr>
            </a:lvl2pPr>
            <a:lvl3pPr marL="1143000" indent="-228600">
              <a:spcBef>
                <a:spcPct val="20000"/>
              </a:spcBef>
              <a:buClr>
                <a:srgbClr val="FAFD00"/>
              </a:buClr>
              <a:buSzPct val="100000"/>
              <a:buChar char="•"/>
              <a:defRPr sz="2400">
                <a:solidFill>
                  <a:schemeClr val="tx1"/>
                </a:solidFill>
                <a:latin typeface="Arial" panose="020B0604020202020204" pitchFamily="34" charset="0"/>
              </a:defRPr>
            </a:lvl3pPr>
            <a:lvl4pPr marL="1600200" indent="-228600">
              <a:spcBef>
                <a:spcPct val="20000"/>
              </a:spcBef>
              <a:buClr>
                <a:srgbClr val="FAFD00"/>
              </a:buClr>
              <a:buSzPct val="100000"/>
              <a:buChar char="–"/>
              <a:defRPr sz="2000">
                <a:solidFill>
                  <a:schemeClr val="tx1"/>
                </a:solidFill>
                <a:latin typeface="Arial" panose="020B0604020202020204" pitchFamily="34" charset="0"/>
              </a:defRPr>
            </a:lvl4pPr>
            <a:lvl5pPr marL="2057400" indent="-228600">
              <a:spcBef>
                <a:spcPct val="20000"/>
              </a:spcBef>
              <a:buClr>
                <a:srgbClr val="FAFD00"/>
              </a:buClr>
              <a:buSzPct val="10000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AFD00"/>
              </a:buClr>
              <a:buSzPct val="10000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AFD00"/>
              </a:buClr>
              <a:buSzPct val="10000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AFD00"/>
              </a:buClr>
              <a:buSzPct val="10000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AFD00"/>
              </a:buClr>
              <a:buSzPct val="100000"/>
              <a:buChar char="–"/>
              <a:defRPr sz="2000">
                <a:solidFill>
                  <a:schemeClr val="tx1"/>
                </a:solidFill>
                <a:latin typeface="Arial" panose="020B0604020202020204" pitchFamily="34" charset="0"/>
              </a:defRPr>
            </a:lvl9pPr>
          </a:lstStyle>
          <a:p>
            <a:pPr>
              <a:buFont typeface="Arial" panose="020B0604020202020204" pitchFamily="34" charset="0"/>
              <a:buChar char="•"/>
              <a:defRPr/>
            </a:pPr>
            <a:r>
              <a:rPr lang="en-US" sz="2800" dirty="0">
                <a:latin typeface="+mn-lt"/>
              </a:rPr>
              <a:t>Damaged seat(s) and/or ball:</a:t>
            </a:r>
            <a:br>
              <a:rPr lang="en-US" sz="2800" dirty="0">
                <a:latin typeface="+mn-lt"/>
              </a:rPr>
            </a:br>
            <a:r>
              <a:rPr lang="en-US" sz="2800" dirty="0">
                <a:latin typeface="+mn-lt"/>
              </a:rPr>
              <a:t>Trash from the line, sand, dust, metal shavings or rust can damage the sealing surfaces of the seat and ball.  These cuts often result in leakage between the seat and the ball.</a:t>
            </a:r>
          </a:p>
          <a:p>
            <a:pPr marL="0" indent="0">
              <a:buNone/>
              <a:defRPr/>
            </a:pPr>
            <a:r>
              <a:rPr lang="en-US" sz="2800" dirty="0">
                <a:solidFill>
                  <a:srgbClr val="FF0000"/>
                </a:solidFill>
                <a:latin typeface="+mn-lt"/>
              </a:rPr>
              <a:t>Corrective Action:</a:t>
            </a:r>
          </a:p>
          <a:p>
            <a:pPr marL="0" indent="0">
              <a:buNone/>
              <a:defRPr/>
            </a:pPr>
            <a:r>
              <a:rPr lang="en-US" sz="2800" dirty="0">
                <a:latin typeface="+mj-lt"/>
              </a:rPr>
              <a:t>Inject Valve Flush to dislodge as much of the trash as possible.  If you can, cycle the valve several times to further break-up the debris.   Follow valve flush with a Sealant material </a:t>
            </a:r>
            <a:br>
              <a:rPr lang="en-US" sz="2800" dirty="0"/>
            </a:br>
            <a:endParaRPr lang="en-US" sz="2800" dirty="0">
              <a:latin typeface="+mn-lt"/>
            </a:endParaRPr>
          </a:p>
        </p:txBody>
      </p:sp>
    </p:spTree>
    <p:extLst>
      <p:ext uri="{BB962C8B-B14F-4D97-AF65-F5344CB8AC3E}">
        <p14:creationId xmlns:p14="http://schemas.microsoft.com/office/powerpoint/2010/main" val="40263231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97280" y="286604"/>
            <a:ext cx="10058400" cy="1120166"/>
          </a:xfrm>
          <a:noFill/>
        </p:spPr>
        <p:txBody>
          <a:bodyPr/>
          <a:lstStyle/>
          <a:p>
            <a:pPr algn="ctr" eaLnBrk="1" hangingPunct="1"/>
            <a:r>
              <a:rPr lang="en-US" sz="3600" dirty="0"/>
              <a:t>Internal Causes - 3</a:t>
            </a:r>
          </a:p>
        </p:txBody>
      </p:sp>
      <p:sp>
        <p:nvSpPr>
          <p:cNvPr id="26627" name="Rectangle 3"/>
          <p:cNvSpPr>
            <a:spLocks noGrp="1" noChangeArrowheads="1"/>
          </p:cNvSpPr>
          <p:nvPr>
            <p:ph idx="1"/>
          </p:nvPr>
        </p:nvSpPr>
        <p:spPr>
          <a:xfrm>
            <a:off x="1097281" y="1676399"/>
            <a:ext cx="6372664" cy="4035083"/>
          </a:xfrm>
        </p:spPr>
        <p:txBody>
          <a:bodyPr rtlCol="0">
            <a:normAutofit/>
          </a:bodyPr>
          <a:lstStyle/>
          <a:p>
            <a:pPr marL="609600" indent="-609600" defTabSz="457207">
              <a:spcAft>
                <a:spcPts val="0"/>
              </a:spcAft>
              <a:buClr>
                <a:schemeClr val="bg2">
                  <a:lumMod val="40000"/>
                  <a:lumOff val="60000"/>
                </a:schemeClr>
              </a:buClr>
              <a:buFont typeface="Monotype Sorts" pitchFamily="2" charset="2"/>
              <a:buAutoNum type="arabicPeriod" startAt="3"/>
              <a:defRPr/>
            </a:pPr>
            <a:endParaRPr lang="en-US" sz="2800" dirty="0"/>
          </a:p>
          <a:p>
            <a:pPr marL="609600" indent="-609600" defTabSz="457207">
              <a:spcAft>
                <a:spcPts val="0"/>
              </a:spcAft>
              <a:buClr>
                <a:schemeClr val="bg2">
                  <a:lumMod val="40000"/>
                  <a:lumOff val="60000"/>
                </a:schemeClr>
              </a:buClr>
              <a:buFont typeface="Monotype Sorts" pitchFamily="2" charset="2"/>
              <a:buAutoNum type="arabicPeriod" startAt="3"/>
              <a:defRPr/>
            </a:pPr>
            <a:r>
              <a:rPr lang="en-US" sz="2800" dirty="0"/>
              <a:t>Seat-to-Ball Seizure:</a:t>
            </a:r>
            <a:r>
              <a:rPr lang="en-US" dirty="0"/>
              <a:t>  </a:t>
            </a:r>
            <a:br>
              <a:rPr lang="en-US" dirty="0"/>
            </a:br>
            <a:r>
              <a:rPr lang="en-US" sz="2600" dirty="0"/>
              <a:t>If a valve with a floating or fixed seat has not been operated for a long period of time, the seat will tend to take a “set” against the ball.  This condition requires additional force to break the ball loose and allow operation of the valve.  High line pressure will also contribute to this increased initial operating torque.</a:t>
            </a:r>
            <a:r>
              <a:rPr lang="en-US" dirty="0"/>
              <a:t> </a:t>
            </a:r>
          </a:p>
        </p:txBody>
      </p:sp>
      <p:pic>
        <p:nvPicPr>
          <p:cNvPr id="4" name="Picture 14" descr="SD7018c"/>
          <p:cNvPicPr>
            <a:picLocks noChangeAspect="1" noChangeArrowheads="1"/>
          </p:cNvPicPr>
          <p:nvPr/>
        </p:nvPicPr>
        <p:blipFill>
          <a:blip r:embed="rId3" cstate="print">
            <a:clrChange>
              <a:clrFrom>
                <a:srgbClr val="A7A7A7"/>
              </a:clrFrom>
              <a:clrTo>
                <a:srgbClr val="A7A7A7">
                  <a:alpha val="0"/>
                </a:srgbClr>
              </a:clrTo>
            </a:clrChange>
          </a:blip>
          <a:srcRect l="30037" t="8331" r="23985"/>
          <a:stretch>
            <a:fillRect/>
          </a:stretch>
        </p:blipFill>
        <p:spPr bwMode="auto">
          <a:xfrm>
            <a:off x="8346782" y="2326932"/>
            <a:ext cx="2524125" cy="3384550"/>
          </a:xfrm>
          <a:prstGeom prst="rect">
            <a:avLst/>
          </a:prstGeom>
          <a:noFill/>
          <a:ln w="19050">
            <a:solidFill>
              <a:srgbClr val="CC0000"/>
            </a:solidFill>
            <a:miter lim="800000"/>
            <a:headEnd/>
            <a:tailEnd/>
          </a:ln>
        </p:spPr>
      </p:pic>
    </p:spTree>
    <p:extLst>
      <p:ext uri="{BB962C8B-B14F-4D97-AF65-F5344CB8AC3E}">
        <p14:creationId xmlns:p14="http://schemas.microsoft.com/office/powerpoint/2010/main" val="17549203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1371600" y="609600"/>
            <a:ext cx="9144000" cy="797169"/>
          </a:xfrm>
        </p:spPr>
        <p:txBody>
          <a:bodyPr/>
          <a:lstStyle/>
          <a:p>
            <a:pPr algn="ctr" eaLnBrk="1" hangingPunct="1"/>
            <a:r>
              <a:rPr lang="en-US" dirty="0"/>
              <a:t>General Ball Valve Maintenance</a:t>
            </a:r>
          </a:p>
        </p:txBody>
      </p:sp>
      <p:sp>
        <p:nvSpPr>
          <p:cNvPr id="44035" name="TextBox 5"/>
          <p:cNvSpPr txBox="1">
            <a:spLocks noChangeArrowheads="1"/>
          </p:cNvSpPr>
          <p:nvPr/>
        </p:nvSpPr>
        <p:spPr bwMode="auto">
          <a:xfrm>
            <a:off x="2485878" y="1967852"/>
            <a:ext cx="81534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914400" indent="-457200">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371600" indent="-4572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 typeface="Arial" panose="020B0604020202020204" pitchFamily="34" charset="0"/>
              <a:buChar char="•"/>
            </a:pPr>
            <a:r>
              <a:rPr lang="en-US" sz="2400" dirty="0">
                <a:latin typeface="Arial" panose="020B0604020202020204" pitchFamily="34" charset="0"/>
              </a:rPr>
              <a:t>Valve manufacturers recommends Valve Flush</a:t>
            </a:r>
          </a:p>
          <a:p>
            <a:pPr>
              <a:spcBef>
                <a:spcPct val="0"/>
              </a:spcBef>
              <a:buClrTx/>
              <a:buSzTx/>
              <a:buFont typeface="Arial" panose="020B0604020202020204" pitchFamily="34" charset="0"/>
              <a:buChar char="•"/>
            </a:pPr>
            <a:r>
              <a:rPr lang="en-US" sz="2400" dirty="0">
                <a:latin typeface="Arial" panose="020B0604020202020204" pitchFamily="34" charset="0"/>
              </a:rPr>
              <a:t>Full Open or Full Closed Position</a:t>
            </a:r>
          </a:p>
          <a:p>
            <a:pPr>
              <a:spcBef>
                <a:spcPct val="0"/>
              </a:spcBef>
              <a:buClrTx/>
              <a:buSzTx/>
              <a:buFont typeface="Arial" panose="020B0604020202020204" pitchFamily="34" charset="0"/>
              <a:buChar char="•"/>
            </a:pPr>
            <a:r>
              <a:rPr lang="en-US" sz="2400" dirty="0">
                <a:latin typeface="Arial" panose="020B0604020202020204" pitchFamily="34" charset="0"/>
              </a:rPr>
              <a:t>Inject Flush into both seat pockets</a:t>
            </a:r>
          </a:p>
          <a:p>
            <a:pPr>
              <a:spcBef>
                <a:spcPct val="0"/>
              </a:spcBef>
              <a:buClrTx/>
              <a:buSzTx/>
              <a:buFont typeface="Arial" panose="020B0604020202020204" pitchFamily="34" charset="0"/>
              <a:buChar char="•"/>
            </a:pPr>
            <a:r>
              <a:rPr lang="en-US" sz="2400" dirty="0">
                <a:solidFill>
                  <a:srgbClr val="FF0000"/>
                </a:solidFill>
                <a:latin typeface="Arial" panose="020B0604020202020204" pitchFamily="34" charset="0"/>
              </a:rPr>
              <a:t>DO NOT INJECT LUBE SEALANT  INTO STEM INJECTION FITTING UNLESS YOU HAVE A LEAK</a:t>
            </a:r>
          </a:p>
          <a:p>
            <a:pPr>
              <a:spcBef>
                <a:spcPct val="0"/>
              </a:spcBef>
              <a:buClrTx/>
              <a:buSzTx/>
              <a:buFont typeface="Arial" panose="020B0604020202020204" pitchFamily="34" charset="0"/>
              <a:buChar char="•"/>
            </a:pPr>
            <a:r>
              <a:rPr lang="en-US" sz="2400" dirty="0">
                <a:latin typeface="Arial" panose="020B0604020202020204" pitchFamily="34" charset="0"/>
              </a:rPr>
              <a:t>Abide by valve IOM injection pressures</a:t>
            </a:r>
          </a:p>
          <a:p>
            <a:pPr lvl="1">
              <a:spcBef>
                <a:spcPct val="0"/>
              </a:spcBef>
              <a:buClrTx/>
              <a:buSzTx/>
              <a:buFont typeface="Arial" panose="020B0604020202020204" pitchFamily="34" charset="0"/>
              <a:buChar char="•"/>
            </a:pPr>
            <a:r>
              <a:rPr lang="en-US" sz="2400" dirty="0">
                <a:latin typeface="Arial" panose="020B0604020202020204" pitchFamily="34" charset="0"/>
              </a:rPr>
              <a:t>One Piece, fully welded</a:t>
            </a:r>
          </a:p>
          <a:p>
            <a:pPr lvl="2">
              <a:spcBef>
                <a:spcPct val="0"/>
              </a:spcBef>
              <a:buClrTx/>
              <a:buSzTx/>
              <a:buFont typeface="Arial" panose="020B0604020202020204" pitchFamily="34" charset="0"/>
              <a:buChar char="•"/>
            </a:pPr>
            <a:r>
              <a:rPr lang="en-US" sz="2400" dirty="0">
                <a:latin typeface="Arial" panose="020B0604020202020204" pitchFamily="34" charset="0"/>
              </a:rPr>
              <a:t>&lt; 4” = 4,000 psi</a:t>
            </a:r>
          </a:p>
          <a:p>
            <a:pPr lvl="2">
              <a:spcBef>
                <a:spcPct val="0"/>
              </a:spcBef>
              <a:buClrTx/>
              <a:buSzTx/>
              <a:buFont typeface="Arial" panose="020B0604020202020204" pitchFamily="34" charset="0"/>
              <a:buChar char="•"/>
            </a:pPr>
            <a:r>
              <a:rPr lang="en-US" sz="2400" dirty="0">
                <a:latin typeface="Arial" panose="020B0604020202020204" pitchFamily="34" charset="0"/>
              </a:rPr>
              <a:t>&gt; 6” = 6,000 psi</a:t>
            </a:r>
          </a:p>
          <a:p>
            <a:pPr lvl="1">
              <a:spcBef>
                <a:spcPct val="0"/>
              </a:spcBef>
              <a:buClrTx/>
              <a:buSzTx/>
              <a:buFont typeface="Arial" panose="020B0604020202020204" pitchFamily="34" charset="0"/>
              <a:buChar char="•"/>
            </a:pPr>
            <a:r>
              <a:rPr lang="en-US" sz="2400" dirty="0">
                <a:latin typeface="Arial" panose="020B0604020202020204" pitchFamily="34" charset="0"/>
              </a:rPr>
              <a:t>Multi piece- Bolded Body</a:t>
            </a:r>
          </a:p>
          <a:p>
            <a:pPr lvl="2">
              <a:spcBef>
                <a:spcPct val="0"/>
              </a:spcBef>
              <a:buClrTx/>
              <a:buSzTx/>
              <a:buFont typeface="Arial" panose="020B0604020202020204" pitchFamily="34" charset="0"/>
              <a:buChar char="•"/>
            </a:pPr>
            <a:r>
              <a:rPr lang="en-US" sz="2400" dirty="0">
                <a:latin typeface="Arial" panose="020B0604020202020204" pitchFamily="34" charset="0"/>
              </a:rPr>
              <a:t>2,500 psi over line pressure</a:t>
            </a:r>
          </a:p>
          <a:p>
            <a:pPr lvl="1">
              <a:spcBef>
                <a:spcPct val="0"/>
              </a:spcBef>
              <a:buClrTx/>
              <a:buSzTx/>
              <a:buFont typeface="Arial" panose="020B0604020202020204" pitchFamily="34" charset="0"/>
              <a:buChar char="•"/>
            </a:pPr>
            <a:endParaRPr lang="en-US" sz="2800" dirty="0">
              <a:latin typeface="Arial" panose="020B0604020202020204" pitchFamily="34" charset="0"/>
            </a:endParaRPr>
          </a:p>
          <a:p>
            <a:pPr lvl="1">
              <a:spcBef>
                <a:spcPct val="0"/>
              </a:spcBef>
              <a:buClrTx/>
              <a:buSzTx/>
              <a:buFont typeface="Arial" panose="020B0604020202020204" pitchFamily="34" charset="0"/>
              <a:buChar char="•"/>
            </a:pPr>
            <a:endParaRPr lang="en-US" sz="2800" dirty="0">
              <a:latin typeface="Arial" panose="020B0604020202020204" pitchFamily="34" charset="0"/>
            </a:endParaRPr>
          </a:p>
        </p:txBody>
      </p:sp>
    </p:spTree>
    <p:extLst>
      <p:ext uri="{BB962C8B-B14F-4D97-AF65-F5344CB8AC3E}">
        <p14:creationId xmlns:p14="http://schemas.microsoft.com/office/powerpoint/2010/main" val="13679738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067950" y="716693"/>
            <a:ext cx="9514449" cy="609600"/>
          </a:xfrm>
        </p:spPr>
        <p:txBody>
          <a:bodyPr>
            <a:normAutofit fontScale="90000"/>
          </a:bodyPr>
          <a:lstStyle/>
          <a:p>
            <a:r>
              <a:rPr lang="en-US" b="1" dirty="0"/>
              <a:t>Plug Valves: Block or bypass valves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759" y="1779876"/>
            <a:ext cx="2828074" cy="3280566"/>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2873" y="3340665"/>
            <a:ext cx="3535744" cy="2962168"/>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a:off x="5750947" y="1779875"/>
            <a:ext cx="3048003" cy="2867375"/>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8814000" y="2942852"/>
            <a:ext cx="2785964" cy="3359981"/>
          </a:xfrm>
          <a:prstGeom prst="rect">
            <a:avLst/>
          </a:prstGeom>
          <a:noFill/>
          <a:ln w="9525">
            <a:noFill/>
            <a:miter lim="800000"/>
            <a:headEnd/>
            <a:tailEnd/>
          </a:ln>
        </p:spPr>
      </p:pic>
    </p:spTree>
    <p:extLst>
      <p:ext uri="{BB962C8B-B14F-4D97-AF65-F5344CB8AC3E}">
        <p14:creationId xmlns:p14="http://schemas.microsoft.com/office/powerpoint/2010/main" val="32790299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descr="AA"/>
          <p:cNvPicPr>
            <a:picLocks noGrp="1" noChangeAspect="1" noChangeArrowheads="1"/>
          </p:cNvPicPr>
          <p:nvPr>
            <p:ph sz="half" idx="2"/>
          </p:nvPr>
        </p:nvPicPr>
        <p:blipFill>
          <a:blip r:embed="rId2">
            <a:lum bright="12000"/>
            <a:extLst>
              <a:ext uri="{28A0092B-C50C-407E-A947-70E740481C1C}">
                <a14:useLocalDpi xmlns:a14="http://schemas.microsoft.com/office/drawing/2010/main" val="0"/>
              </a:ext>
            </a:extLst>
          </a:blip>
          <a:srcRect l="14423" t="-7693" r="25000"/>
          <a:stretch>
            <a:fillRect/>
          </a:stretch>
        </p:blipFill>
        <p:spPr>
          <a:xfrm>
            <a:off x="6096000" y="3117641"/>
            <a:ext cx="2614251" cy="3050567"/>
          </a:xfrm>
          <a:prstGeom prst="rect">
            <a:avLst/>
          </a:prstGeom>
          <a:noFill/>
        </p:spPr>
      </p:pic>
      <p:sp>
        <p:nvSpPr>
          <p:cNvPr id="12" name="Text Placeholder 5"/>
          <p:cNvSpPr>
            <a:spLocks noGrp="1"/>
          </p:cNvSpPr>
          <p:nvPr>
            <p:ph sz="half" idx="1"/>
          </p:nvPr>
        </p:nvSpPr>
        <p:spPr>
          <a:xfrm>
            <a:off x="494462" y="1669175"/>
            <a:ext cx="4604951" cy="1777341"/>
          </a:xfrm>
        </p:spPr>
        <p:txBody>
          <a:bodyPr>
            <a:noAutofit/>
          </a:bodyPr>
          <a:lstStyle/>
          <a:p>
            <a:pPr marL="109728" indent="0">
              <a:buNone/>
            </a:pPr>
            <a:r>
              <a:rPr lang="en-US" sz="1800" b="1" dirty="0"/>
              <a:t>There are four types commonly found:</a:t>
            </a:r>
          </a:p>
          <a:p>
            <a:pPr marL="566928" indent="-457200">
              <a:buAutoNum type="arabicPeriod"/>
            </a:pPr>
            <a:r>
              <a:rPr lang="en-US" sz="1800" b="1" dirty="0"/>
              <a:t>Tapered Plug Valves</a:t>
            </a:r>
          </a:p>
          <a:p>
            <a:pPr marL="566928" indent="-457200">
              <a:buAutoNum type="arabicPeriod"/>
            </a:pPr>
            <a:r>
              <a:rPr lang="en-US" sz="1800" b="1" dirty="0"/>
              <a:t>Hypreseal or Bottom Entry Valves</a:t>
            </a:r>
          </a:p>
          <a:p>
            <a:pPr marL="566928" indent="-457200">
              <a:buAutoNum type="arabicPeriod"/>
            </a:pPr>
            <a:r>
              <a:rPr lang="en-US" sz="1800" b="1" dirty="0"/>
              <a:t>Dynamic Balanced Plug Valves</a:t>
            </a:r>
          </a:p>
          <a:p>
            <a:pPr marL="566928" indent="-457200">
              <a:buAutoNum type="arabicPeriod"/>
            </a:pPr>
            <a:r>
              <a:rPr lang="en-US" sz="1800" b="1" dirty="0"/>
              <a:t>Cylindrical Plug Valves</a:t>
            </a:r>
          </a:p>
        </p:txBody>
      </p:sp>
      <p:sp>
        <p:nvSpPr>
          <p:cNvPr id="9" name="Title 8"/>
          <p:cNvSpPr>
            <a:spLocks noGrp="1"/>
          </p:cNvSpPr>
          <p:nvPr>
            <p:ph type="title"/>
          </p:nvPr>
        </p:nvSpPr>
        <p:spPr>
          <a:xfrm>
            <a:off x="609600" y="716692"/>
            <a:ext cx="10972800" cy="708453"/>
          </a:xfrm>
        </p:spPr>
        <p:txBody>
          <a:bodyPr>
            <a:normAutofit fontScale="90000"/>
          </a:bodyPr>
          <a:lstStyle/>
          <a:p>
            <a:r>
              <a:rPr lang="en-US" dirty="0"/>
              <a:t>Plug Valves</a:t>
            </a:r>
          </a:p>
        </p:txBody>
      </p:sp>
      <p:pic>
        <p:nvPicPr>
          <p:cNvPr id="11" name="Picture 18" descr="GG"/>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8000" t="296" r="12000"/>
          <a:stretch>
            <a:fillRect/>
          </a:stretch>
        </p:blipFill>
        <p:spPr bwMode="auto">
          <a:xfrm>
            <a:off x="710298" y="3672010"/>
            <a:ext cx="2306395" cy="262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CC"/>
          <p:cNvPicPr>
            <a:picLocks noChangeAspect="1" noChangeArrowheads="1"/>
          </p:cNvPicPr>
          <p:nvPr/>
        </p:nvPicPr>
        <p:blipFill>
          <a:blip r:embed="rId4">
            <a:extLst>
              <a:ext uri="{28A0092B-C50C-407E-A947-70E740481C1C}">
                <a14:useLocalDpi xmlns:a14="http://schemas.microsoft.com/office/drawing/2010/main" val="0"/>
              </a:ext>
            </a:extLst>
          </a:blip>
          <a:srcRect l="11003" t="6667" r="10213" b="11111"/>
          <a:stretch>
            <a:fillRect/>
          </a:stretch>
        </p:blipFill>
        <p:spPr bwMode="auto">
          <a:xfrm>
            <a:off x="3515082" y="3585604"/>
            <a:ext cx="2185905" cy="268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d cop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21161" y="1293337"/>
            <a:ext cx="2196095" cy="24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5">
            <a:hlinkClick r:id="" action="ppaction://ole?verb=0"/>
          </p:cNvPr>
          <p:cNvGraphicFramePr>
            <a:graphicFrameLocks noChangeAspect="1"/>
          </p:cNvGraphicFramePr>
          <p:nvPr>
            <p:extLst>
              <p:ext uri="{D42A27DB-BD31-4B8C-83A1-F6EECF244321}">
                <p14:modId xmlns:p14="http://schemas.microsoft.com/office/powerpoint/2010/main" val="1351570055"/>
              </p:ext>
            </p:extLst>
          </p:nvPr>
        </p:nvGraphicFramePr>
        <p:xfrm>
          <a:off x="9102789" y="3690547"/>
          <a:ext cx="2709480" cy="2535272"/>
        </p:xfrm>
        <a:graphic>
          <a:graphicData uri="http://schemas.openxmlformats.org/presentationml/2006/ole">
            <mc:AlternateContent xmlns:mc="http://schemas.openxmlformats.org/markup-compatibility/2006">
              <mc:Choice xmlns:v="urn:schemas-microsoft-com:vml" Requires="v">
                <p:oleObj name="PHOTO-PAINT Image" r:id="rId6" imgW="4098527" imgH="3469916" progId="">
                  <p:embed/>
                </p:oleObj>
              </mc:Choice>
              <mc:Fallback>
                <p:oleObj name="PHOTO-PAINT Image" r:id="rId6" imgW="4098527" imgH="3469916" progId="">
                  <p:embed/>
                  <p:pic>
                    <p:nvPicPr>
                      <p:cNvPr id="8" name="Object 5">
                        <a:hlinkClick r:id="" action="ppaction://ole?verb=0"/>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9102789" y="3690547"/>
                        <a:ext cx="2709480" cy="253527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01640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689916"/>
            <a:ext cx="10972800" cy="710515"/>
          </a:xfrm>
        </p:spPr>
        <p:txBody>
          <a:bodyPr>
            <a:normAutofit fontScale="90000"/>
          </a:bodyPr>
          <a:lstStyle/>
          <a:p>
            <a:pPr algn="ctr"/>
            <a:r>
              <a:rPr lang="en-US" dirty="0"/>
              <a:t>Plug Valves Parts Breakdown</a:t>
            </a:r>
          </a:p>
        </p:txBody>
      </p:sp>
      <p:pic>
        <p:nvPicPr>
          <p:cNvPr id="7" name="Picture 4" descr="LL"/>
          <p:cNvPicPr>
            <a:picLocks noChangeAspect="1" noChangeArrowheads="1"/>
          </p:cNvPicPr>
          <p:nvPr/>
        </p:nvPicPr>
        <p:blipFill>
          <a:blip r:embed="rId2" cstate="print">
            <a:lum contrast="-6000"/>
          </a:blip>
          <a:srcRect/>
          <a:stretch>
            <a:fillRect/>
          </a:stretch>
        </p:blipFill>
        <p:spPr bwMode="auto">
          <a:xfrm>
            <a:off x="2439428" y="1400431"/>
            <a:ext cx="7313143" cy="5280970"/>
          </a:xfrm>
          <a:prstGeom prst="rect">
            <a:avLst/>
          </a:prstGeom>
          <a:noFill/>
          <a:ln w="9525">
            <a:noFill/>
            <a:miter lim="800000"/>
            <a:headEnd/>
            <a:tailEnd/>
          </a:ln>
        </p:spPr>
      </p:pic>
    </p:spTree>
    <p:extLst>
      <p:ext uri="{BB962C8B-B14F-4D97-AF65-F5344CB8AC3E}">
        <p14:creationId xmlns:p14="http://schemas.microsoft.com/office/powerpoint/2010/main" val="13380648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09800" y="609600"/>
            <a:ext cx="7772400" cy="1092591"/>
          </a:xfrm>
          <a:noFill/>
        </p:spPr>
        <p:txBody>
          <a:bodyPr>
            <a:normAutofit/>
          </a:bodyPr>
          <a:lstStyle/>
          <a:p>
            <a:pPr algn="ctr"/>
            <a:r>
              <a:rPr lang="en-US" sz="3600" b="1" dirty="0"/>
              <a:t>CAUSES OF HARD TO OPERATE, LEAKING OR FROZEN AND INOPERABLE VALVES</a:t>
            </a:r>
          </a:p>
        </p:txBody>
      </p:sp>
      <p:sp>
        <p:nvSpPr>
          <p:cNvPr id="22531" name="Rectangle 3"/>
          <p:cNvSpPr>
            <a:spLocks noGrp="1" noChangeArrowheads="1"/>
          </p:cNvSpPr>
          <p:nvPr>
            <p:ph type="body" idx="1"/>
          </p:nvPr>
        </p:nvSpPr>
        <p:spPr>
          <a:xfrm>
            <a:off x="1447800" y="2067951"/>
            <a:ext cx="9296400" cy="4332849"/>
          </a:xfrm>
          <a:noFill/>
        </p:spPr>
        <p:txBody>
          <a:bodyPr/>
          <a:lstStyle/>
          <a:p>
            <a:pPr marL="574675" lvl="1" indent="-460375">
              <a:spcBef>
                <a:spcPct val="0"/>
              </a:spcBef>
              <a:spcAft>
                <a:spcPct val="40000"/>
              </a:spcAft>
              <a:buClr>
                <a:schemeClr val="tx2"/>
              </a:buClr>
              <a:buFont typeface="Monotype Sorts" pitchFamily="2" charset="2"/>
              <a:buAutoNum type="arabicPeriod"/>
            </a:pPr>
            <a:r>
              <a:rPr lang="en-US" sz="2400" b="1" dirty="0"/>
              <a:t>Lack of periodic lubrication and/or not injecting enough product.</a:t>
            </a:r>
          </a:p>
          <a:p>
            <a:pPr marL="574675" lvl="1" indent="-460375">
              <a:spcBef>
                <a:spcPct val="0"/>
              </a:spcBef>
              <a:spcAft>
                <a:spcPct val="40000"/>
              </a:spcAft>
              <a:buClr>
                <a:schemeClr val="tx2"/>
              </a:buClr>
              <a:buFont typeface="Monotype Sorts" pitchFamily="2" charset="2"/>
              <a:buAutoNum type="arabicPeriod" startAt="2"/>
            </a:pPr>
            <a:r>
              <a:rPr lang="en-US" sz="2400" b="1" dirty="0"/>
              <a:t>Using the wrong product  (not suited for the service). </a:t>
            </a:r>
          </a:p>
          <a:p>
            <a:pPr marL="574675" lvl="1" indent="-460375">
              <a:spcBef>
                <a:spcPct val="0"/>
              </a:spcBef>
              <a:spcAft>
                <a:spcPct val="25000"/>
              </a:spcAft>
              <a:buClr>
                <a:schemeClr val="tx2"/>
              </a:buClr>
              <a:buFont typeface="Monotype Sorts" pitchFamily="2" charset="2"/>
              <a:buAutoNum type="arabicPeriod" startAt="3"/>
            </a:pPr>
            <a:r>
              <a:rPr lang="en-US" sz="2400" b="1" dirty="0"/>
              <a:t>Corrosion between the bonnet packing gland and the stem in the tapered plug</a:t>
            </a:r>
          </a:p>
          <a:p>
            <a:pPr marL="609600" indent="-609600">
              <a:spcBef>
                <a:spcPct val="0"/>
              </a:spcBef>
              <a:spcAft>
                <a:spcPct val="25000"/>
              </a:spcAft>
              <a:buClr>
                <a:schemeClr val="tx2"/>
              </a:buClr>
              <a:buSzTx/>
              <a:buFont typeface="Wingdings" panose="05000000000000000000" pitchFamily="2" charset="2"/>
              <a:buAutoNum type="arabicPeriod" startAt="4"/>
            </a:pPr>
            <a:r>
              <a:rPr lang="en-US" sz="2400" b="1" dirty="0"/>
              <a:t>Formation of solid fillers in the lubrication grooves such as clays, talc, Teflon or other solids.   </a:t>
            </a:r>
          </a:p>
          <a:p>
            <a:pPr marL="609600" indent="-609600">
              <a:spcBef>
                <a:spcPct val="0"/>
              </a:spcBef>
              <a:spcAft>
                <a:spcPct val="25000"/>
              </a:spcAft>
              <a:buClr>
                <a:schemeClr val="tx2"/>
              </a:buClr>
              <a:buSzTx/>
              <a:buFont typeface="Wingdings" panose="05000000000000000000" pitchFamily="2" charset="2"/>
              <a:buAutoNum type="arabicPeriod" startAt="4"/>
            </a:pPr>
            <a:r>
              <a:rPr lang="en-US" sz="2400" b="1" dirty="0"/>
              <a:t>The valve is not in proper adjustment.  There is usually a tendency to loosen the bonnet on valves that are hard to turn.</a:t>
            </a:r>
          </a:p>
          <a:p>
            <a:pPr marL="609600" indent="-609600">
              <a:spcBef>
                <a:spcPct val="0"/>
              </a:spcBef>
              <a:spcAft>
                <a:spcPct val="25000"/>
              </a:spcAft>
              <a:buClr>
                <a:schemeClr val="tx2"/>
              </a:buClr>
              <a:buSzTx/>
              <a:buFont typeface="Wingdings" panose="05000000000000000000" pitchFamily="2" charset="2"/>
              <a:buAutoNum type="arabicPeriod" startAt="4"/>
            </a:pPr>
            <a:r>
              <a:rPr lang="en-US" sz="2400" b="1" dirty="0"/>
              <a:t>Any combination of the above.  </a:t>
            </a:r>
          </a:p>
          <a:p>
            <a:pPr marL="574675" lvl="1" indent="-460375">
              <a:spcBef>
                <a:spcPct val="0"/>
              </a:spcBef>
              <a:spcAft>
                <a:spcPct val="25000"/>
              </a:spcAft>
              <a:buClr>
                <a:schemeClr val="tx2"/>
              </a:buClr>
              <a:buFont typeface="Monotype Sorts" pitchFamily="2" charset="2"/>
              <a:buAutoNum type="arabicPeriod" startAt="3"/>
            </a:pPr>
            <a:endParaRPr lang="en-US" b="1" dirty="0"/>
          </a:p>
        </p:txBody>
      </p:sp>
    </p:spTree>
    <p:extLst>
      <p:ext uri="{BB962C8B-B14F-4D97-AF65-F5344CB8AC3E}">
        <p14:creationId xmlns:p14="http://schemas.microsoft.com/office/powerpoint/2010/main" val="4233756465"/>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plus(in)">
                                      <p:cBhvr>
                                        <p:cTn id="7" dur="20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5" presetClass="entr" presetSubtype="0" fill="hold"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 calcmode="lin" valueType="num">
                                      <p:cBhvr>
                                        <p:cTn id="12" dur="1000" fill="hold"/>
                                        <p:tgtEl>
                                          <p:spTgt spid="22531">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22531">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22531">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2531">
                                            <p:txEl>
                                              <p:pRg st="2" end="2"/>
                                            </p:txEl>
                                          </p:spTgt>
                                        </p:tgtEl>
                                        <p:attrNameLst>
                                          <p:attrName>style.visibility</p:attrName>
                                        </p:attrNameLst>
                                      </p:cBhvr>
                                      <p:to>
                                        <p:strVal val="visible"/>
                                      </p:to>
                                    </p:set>
                                    <p:animEffect transition="in" filter="dissolve">
                                      <p:cBhvr>
                                        <p:cTn id="19" dur="500"/>
                                        <p:tgtEl>
                                          <p:spTgt spid="22531">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2531">
                                            <p:txEl>
                                              <p:pRg st="3" end="3"/>
                                            </p:txEl>
                                          </p:spTgt>
                                        </p:tgtEl>
                                        <p:attrNameLst>
                                          <p:attrName>style.visibility</p:attrName>
                                        </p:attrNameLst>
                                      </p:cBhvr>
                                      <p:to>
                                        <p:strVal val="visible"/>
                                      </p:to>
                                    </p:set>
                                    <p:animEffect transition="in" filter="dissolve">
                                      <p:cBhvr>
                                        <p:cTn id="24" dur="500"/>
                                        <p:tgtEl>
                                          <p:spTgt spid="22531">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22531">
                                            <p:txEl>
                                              <p:pRg st="4" end="4"/>
                                            </p:txEl>
                                          </p:spTgt>
                                        </p:tgtEl>
                                        <p:attrNameLst>
                                          <p:attrName>style.visibility</p:attrName>
                                        </p:attrNameLst>
                                      </p:cBhvr>
                                      <p:to>
                                        <p:strVal val="visible"/>
                                      </p:to>
                                    </p:set>
                                    <p:animEffect transition="in" filter="dissolve">
                                      <p:cBhvr>
                                        <p:cTn id="29" dur="500"/>
                                        <p:tgtEl>
                                          <p:spTgt spid="2253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22531">
                                            <p:txEl>
                                              <p:pRg st="5" end="5"/>
                                            </p:txEl>
                                          </p:spTgt>
                                        </p:tgtEl>
                                        <p:attrNameLst>
                                          <p:attrName>style.visibility</p:attrName>
                                        </p:attrNameLst>
                                      </p:cBhvr>
                                      <p:to>
                                        <p:strVal val="visible"/>
                                      </p:to>
                                    </p:set>
                                    <p:animEffect transition="in" filter="dissolve">
                                      <p:cBhvr>
                                        <p:cTn id="34" dur="5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p:cNvSpPr>
            <a:spLocks noGrp="1"/>
          </p:cNvSpPr>
          <p:nvPr>
            <p:ph sz="half" idx="1"/>
          </p:nvPr>
        </p:nvSpPr>
        <p:spPr>
          <a:xfrm>
            <a:off x="609600" y="1697490"/>
            <a:ext cx="5765114" cy="4835115"/>
          </a:xfrm>
        </p:spPr>
        <p:txBody>
          <a:bodyPr>
            <a:normAutofit fontScale="85000" lnSpcReduction="20000"/>
          </a:bodyPr>
          <a:lstStyle/>
          <a:p>
            <a:r>
              <a:rPr lang="en-US" sz="2200" u="sng" dirty="0"/>
              <a:t>To act as a hydraulic medium:</a:t>
            </a:r>
          </a:p>
          <a:p>
            <a:pPr lvl="1"/>
            <a:r>
              <a:rPr lang="en-US" sz="2200" dirty="0"/>
              <a:t>For the majority of plug valves, application of lube sealant under pressure lifts a tapered plug off its tapered seat</a:t>
            </a:r>
          </a:p>
          <a:p>
            <a:pPr lvl="1"/>
            <a:endParaRPr lang="en-US" sz="2200" dirty="0"/>
          </a:p>
          <a:p>
            <a:r>
              <a:rPr lang="en-US" altLang="en-US" sz="2200" u="sng" dirty="0"/>
              <a:t>Lubricity</a:t>
            </a:r>
            <a:r>
              <a:rPr lang="en-US" altLang="en-US" sz="2200" dirty="0"/>
              <a:t>:  </a:t>
            </a:r>
          </a:p>
          <a:p>
            <a:pPr lvl="1"/>
            <a:r>
              <a:rPr lang="en-US" altLang="en-US" sz="2200" dirty="0"/>
              <a:t>Lube sealant coats both the tapered plug and the tapered body in the valve body, making them slippery and allowing easier turning at reduced operating torque</a:t>
            </a:r>
          </a:p>
          <a:p>
            <a:pPr lvl="1"/>
            <a:endParaRPr lang="en-US" altLang="en-US" sz="2200" dirty="0"/>
          </a:p>
          <a:p>
            <a:r>
              <a:rPr lang="en-US" altLang="en-US" sz="2200" u="sng" dirty="0"/>
              <a:t>To act as a seal:</a:t>
            </a:r>
            <a:r>
              <a:rPr lang="en-US" altLang="en-US" sz="2200" dirty="0"/>
              <a:t>  </a:t>
            </a:r>
          </a:p>
          <a:p>
            <a:pPr lvl="1"/>
            <a:r>
              <a:rPr lang="en-US" altLang="en-US" sz="2200" dirty="0"/>
              <a:t>The valve lube sealant must fill the clearance between the plug and the body to keep the valve from leaking.  The lube sealant must be replenished periodically or the valve will leak.  Injection frequency depends on the resistance of the lube sealant to wash-out, pressure extrusion and frequency of operation</a:t>
            </a:r>
          </a:p>
          <a:p>
            <a:endParaRPr lang="en-US" dirty="0"/>
          </a:p>
        </p:txBody>
      </p:sp>
      <p:sp>
        <p:nvSpPr>
          <p:cNvPr id="9" name="Title 8"/>
          <p:cNvSpPr>
            <a:spLocks noGrp="1"/>
          </p:cNvSpPr>
          <p:nvPr>
            <p:ph type="title"/>
          </p:nvPr>
        </p:nvSpPr>
        <p:spPr>
          <a:xfrm>
            <a:off x="609600" y="706388"/>
            <a:ext cx="10972800" cy="685808"/>
          </a:xfrm>
        </p:spPr>
        <p:txBody>
          <a:bodyPr>
            <a:normAutofit fontScale="90000"/>
          </a:bodyPr>
          <a:lstStyle/>
          <a:p>
            <a:pPr algn="ctr"/>
            <a:r>
              <a:rPr lang="en-US" dirty="0"/>
              <a:t>Why Lubricate a Plug Valve?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8281" y="3305241"/>
            <a:ext cx="2780330" cy="2955814"/>
          </a:xfrm>
          <a:prstGeom prst="rect">
            <a:avLst/>
          </a:prstGeom>
        </p:spPr>
      </p:pic>
      <p:pic>
        <p:nvPicPr>
          <p:cNvPr id="6" name="Picture 18" descr="GG"/>
          <p:cNvPicPr>
            <a:picLocks noChangeAspect="1" noChangeArrowheads="1"/>
          </p:cNvPicPr>
          <p:nvPr/>
        </p:nvPicPr>
        <p:blipFill>
          <a:blip r:embed="rId3">
            <a:lum bright="-12000" contrast="6000"/>
            <a:extLst>
              <a:ext uri="{28A0092B-C50C-407E-A947-70E740481C1C}">
                <a14:useLocalDpi xmlns:a14="http://schemas.microsoft.com/office/drawing/2010/main" val="0"/>
              </a:ext>
            </a:extLst>
          </a:blip>
          <a:srcRect l="8000" t="296" r="12000"/>
          <a:stretch>
            <a:fillRect/>
          </a:stretch>
        </p:blipFill>
        <p:spPr bwMode="auto">
          <a:xfrm>
            <a:off x="6633960" y="1845142"/>
            <a:ext cx="2343666" cy="2663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rrow: Down 1"/>
          <p:cNvSpPr/>
          <p:nvPr/>
        </p:nvSpPr>
        <p:spPr>
          <a:xfrm>
            <a:off x="10429103" y="3176771"/>
            <a:ext cx="278686" cy="552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Arrow: Down 6"/>
          <p:cNvSpPr/>
          <p:nvPr/>
        </p:nvSpPr>
        <p:spPr>
          <a:xfrm rot="10800000">
            <a:off x="7666011" y="4409245"/>
            <a:ext cx="278686" cy="55210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442195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952500" y="504291"/>
            <a:ext cx="10287000" cy="1138773"/>
          </a:xfrm>
          <a:noFill/>
        </p:spPr>
        <p:txBody>
          <a:bodyPr>
            <a:spAutoFit/>
          </a:bodyPr>
          <a:lstStyle/>
          <a:p>
            <a:pPr algn="ctr" eaLnBrk="1" hangingPunct="1"/>
            <a:r>
              <a:rPr lang="en-US" sz="4000" b="1" dirty="0"/>
              <a:t>WHAT ARE THE KEYS TO SOLVING THESE PROBLEMS?</a:t>
            </a:r>
          </a:p>
        </p:txBody>
      </p:sp>
      <p:sp>
        <p:nvSpPr>
          <p:cNvPr id="41987" name="Text Box 4"/>
          <p:cNvSpPr txBox="1">
            <a:spLocks noChangeArrowheads="1"/>
          </p:cNvSpPr>
          <p:nvPr/>
        </p:nvSpPr>
        <p:spPr bwMode="auto">
          <a:xfrm>
            <a:off x="1600200" y="1752600"/>
            <a:ext cx="93726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ts val="1000"/>
              </a:spcBef>
              <a:buClr>
                <a:srgbClr val="8AD0D6"/>
              </a:buClr>
              <a:buSzPct val="80000"/>
              <a:buFont typeface="Wingdings 3" panose="05040102010807070707" pitchFamily="18" charset="2"/>
              <a:buChar char=""/>
              <a:defRPr sz="2000">
                <a:solidFill>
                  <a:schemeClr val="tx1"/>
                </a:solidFill>
                <a:latin typeface="Century Gothic" panose="020B0502020202020204" pitchFamily="34" charset="0"/>
              </a:defRPr>
            </a:lvl1pPr>
            <a:lvl2pPr marL="852488" indent="-276225">
              <a:spcBef>
                <a:spcPts val="1000"/>
              </a:spcBef>
              <a:buClr>
                <a:srgbClr val="8AD0D6"/>
              </a:buClr>
              <a:buSzPct val="80000"/>
              <a:buFont typeface="Wingdings 3" panose="05040102010807070707" pitchFamily="18" charset="2"/>
              <a:buChar char=""/>
              <a:defRPr>
                <a:solidFill>
                  <a:schemeClr val="tx1"/>
                </a:solidFill>
                <a:latin typeface="Century Gothic" panose="020B0502020202020204" pitchFamily="34" charset="0"/>
              </a:defRPr>
            </a:lvl2pPr>
            <a:lvl3pPr marL="1143000" indent="-228600">
              <a:spcBef>
                <a:spcPts val="1000"/>
              </a:spcBef>
              <a:buClr>
                <a:srgbClr val="8AD0D6"/>
              </a:buClr>
              <a:buSzPct val="80000"/>
              <a:buFont typeface="Wingdings 3" panose="05040102010807070707" pitchFamily="18" charset="2"/>
              <a:buChar char=""/>
              <a:defRPr sz="1600">
                <a:solidFill>
                  <a:schemeClr val="tx1"/>
                </a:solidFill>
                <a:latin typeface="Century Gothic" panose="020B0502020202020204" pitchFamily="34" charset="0"/>
              </a:defRPr>
            </a:lvl3pPr>
            <a:lvl4pPr marL="16002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4pPr>
            <a:lvl5pPr marL="2057400" indent="-228600">
              <a:spcBef>
                <a:spcPts val="1000"/>
              </a:spcBef>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5pPr>
            <a:lvl6pPr marL="25146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6pPr>
            <a:lvl7pPr marL="29718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7pPr>
            <a:lvl8pPr marL="34290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8pPr>
            <a:lvl9pPr marL="3886200" indent="-228600" eaLnBrk="0" fontAlgn="base" hangingPunct="0">
              <a:spcBef>
                <a:spcPts val="1000"/>
              </a:spcBef>
              <a:spcAft>
                <a:spcPct val="0"/>
              </a:spcAft>
              <a:buClr>
                <a:srgbClr val="8AD0D6"/>
              </a:buClr>
              <a:buSzPct val="80000"/>
              <a:buFont typeface="Wingdings 3" panose="05040102010807070707" pitchFamily="18" charset="2"/>
              <a:buChar char=""/>
              <a:defRPr sz="1400">
                <a:solidFill>
                  <a:schemeClr val="tx1"/>
                </a:solidFill>
                <a:latin typeface="Century Gothic" panose="020B0502020202020204" pitchFamily="34" charset="0"/>
              </a:defRPr>
            </a:lvl9pPr>
          </a:lstStyle>
          <a:p>
            <a:pPr>
              <a:spcBef>
                <a:spcPct val="0"/>
              </a:spcBef>
              <a:buClrTx/>
              <a:buSzTx/>
              <a:buFontTx/>
              <a:buNone/>
            </a:pPr>
            <a:r>
              <a:rPr lang="en-US" sz="2800" dirty="0">
                <a:latin typeface="Arial" panose="020B0604020202020204" pitchFamily="34" charset="0"/>
              </a:rPr>
              <a:t>A preventative valve maintenance program that includes :</a:t>
            </a:r>
          </a:p>
          <a:p>
            <a:pPr lvl="1">
              <a:spcBef>
                <a:spcPct val="0"/>
              </a:spcBef>
              <a:buClrTx/>
              <a:buSzTx/>
              <a:buFontTx/>
              <a:buAutoNum type="arabicPeriod"/>
            </a:pPr>
            <a:r>
              <a:rPr lang="en-US" sz="2800" dirty="0">
                <a:latin typeface="Arial" panose="020B0604020202020204" pitchFamily="34" charset="0"/>
              </a:rPr>
              <a:t>Proper lube sealant for the service conditions</a:t>
            </a:r>
          </a:p>
          <a:p>
            <a:pPr lvl="1">
              <a:spcBef>
                <a:spcPct val="0"/>
              </a:spcBef>
              <a:buClrTx/>
              <a:buSzTx/>
              <a:buFontTx/>
              <a:buAutoNum type="arabicPeriod"/>
            </a:pPr>
            <a:r>
              <a:rPr lang="en-US" sz="2800" dirty="0">
                <a:latin typeface="Arial" panose="020B0604020202020204" pitchFamily="34" charset="0"/>
              </a:rPr>
              <a:t>Proper storage practices</a:t>
            </a:r>
          </a:p>
          <a:p>
            <a:pPr lvl="1">
              <a:spcBef>
                <a:spcPct val="0"/>
              </a:spcBef>
              <a:buClrTx/>
              <a:buSzTx/>
              <a:buFontTx/>
              <a:buAutoNum type="arabicPeriod"/>
            </a:pPr>
            <a:r>
              <a:rPr lang="en-US" sz="2800" dirty="0">
                <a:latin typeface="Arial" panose="020B0604020202020204" pitchFamily="34" charset="0"/>
              </a:rPr>
              <a:t>Scheduling routine maintenance</a:t>
            </a:r>
          </a:p>
          <a:p>
            <a:pPr lvl="1">
              <a:spcBef>
                <a:spcPct val="0"/>
              </a:spcBef>
              <a:buClrTx/>
              <a:buSzTx/>
              <a:buFontTx/>
              <a:buAutoNum type="arabicPeriod"/>
            </a:pPr>
            <a:r>
              <a:rPr lang="en-US" sz="2800" dirty="0">
                <a:latin typeface="Arial" panose="020B0604020202020204" pitchFamily="34" charset="0"/>
              </a:rPr>
              <a:t>Valve Flush for hard to turn and/or leaking valves</a:t>
            </a:r>
          </a:p>
          <a:p>
            <a:pPr lvl="1">
              <a:spcBef>
                <a:spcPct val="0"/>
              </a:spcBef>
              <a:buClrTx/>
              <a:buSzTx/>
              <a:buFontTx/>
              <a:buAutoNum type="arabicPeriod"/>
            </a:pPr>
            <a:r>
              <a:rPr lang="en-US" sz="2800" dirty="0">
                <a:latin typeface="Arial" panose="020B0604020202020204" pitchFamily="34" charset="0"/>
              </a:rPr>
              <a:t>Efficient lubrication equipment</a:t>
            </a:r>
          </a:p>
          <a:p>
            <a:pPr lvl="1">
              <a:spcBef>
                <a:spcPct val="0"/>
              </a:spcBef>
              <a:buClrTx/>
              <a:buSzTx/>
              <a:buFontTx/>
              <a:buAutoNum type="arabicPeriod"/>
            </a:pPr>
            <a:r>
              <a:rPr lang="en-US" sz="2800" dirty="0">
                <a:latin typeface="Arial" panose="020B0604020202020204" pitchFamily="34" charset="0"/>
              </a:rPr>
              <a:t>Correct injection techniques</a:t>
            </a:r>
          </a:p>
          <a:p>
            <a:pPr lvl="1">
              <a:spcBef>
                <a:spcPct val="0"/>
              </a:spcBef>
              <a:buClrTx/>
              <a:buSzTx/>
              <a:buFontTx/>
              <a:buAutoNum type="arabicPeriod"/>
            </a:pPr>
            <a:r>
              <a:rPr lang="en-US" sz="2800" dirty="0">
                <a:latin typeface="Arial" panose="020B0604020202020204" pitchFamily="34" charset="0"/>
              </a:rPr>
              <a:t>Continuing valve maintenance education</a:t>
            </a:r>
          </a:p>
        </p:txBody>
      </p:sp>
    </p:spTree>
    <p:extLst>
      <p:ext uri="{BB962C8B-B14F-4D97-AF65-F5344CB8AC3E}">
        <p14:creationId xmlns:p14="http://schemas.microsoft.com/office/powerpoint/2010/main" val="46911567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Preventative and Reactive Valve Maintenance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sz="2400" b="1" dirty="0">
                <a:solidFill>
                  <a:schemeClr val="tx1"/>
                </a:solidFill>
              </a:rPr>
              <a:t>Reactive valve maintenance- </a:t>
            </a:r>
            <a:r>
              <a:rPr lang="en-US" dirty="0"/>
              <a:t>can often be defined as the maintenance performed when the reliability or usefulness of system valves have depreciated or failed. </a:t>
            </a:r>
          </a:p>
          <a:p>
            <a:pPr>
              <a:buFont typeface="Arial" panose="020B0604020202020204" pitchFamily="34" charset="0"/>
              <a:buChar char="•"/>
            </a:pPr>
            <a:r>
              <a:rPr lang="en-US" sz="2400" b="1" dirty="0">
                <a:solidFill>
                  <a:schemeClr val="tx1"/>
                </a:solidFill>
              </a:rPr>
              <a:t>Preventative valve maintenance-  </a:t>
            </a:r>
            <a:r>
              <a:rPr lang="en-US" dirty="0"/>
              <a:t>suggests that we as pipeline operators take a proactive approach in mitigating valve issues before they occur.</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521612" y="3302391"/>
            <a:ext cx="4919984" cy="2943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6935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Visual valve inspection upon receipt</a:t>
            </a:r>
          </a:p>
          <a:p>
            <a:pPr lvl="1">
              <a:buFont typeface="Arial" panose="020B0604020202020204" pitchFamily="34" charset="0"/>
              <a:buChar char="•"/>
            </a:pPr>
            <a:r>
              <a:rPr lang="en-US" dirty="0"/>
              <a:t>Name badge, test results, shipping damages, coating imperfections.</a:t>
            </a:r>
          </a:p>
          <a:p>
            <a:pPr>
              <a:buFont typeface="Arial" panose="020B0604020202020204" pitchFamily="34" charset="0"/>
              <a:buChar char="•"/>
            </a:pPr>
            <a:r>
              <a:rPr lang="en-US" dirty="0"/>
              <a:t>Valve in the full open position</a:t>
            </a:r>
          </a:p>
          <a:p>
            <a:pPr>
              <a:buFont typeface="Arial" panose="020B0604020202020204" pitchFamily="34" charset="0"/>
              <a:buChar char="•"/>
            </a:pPr>
            <a:r>
              <a:rPr lang="en-US" dirty="0"/>
              <a:t>End covers intact</a:t>
            </a:r>
          </a:p>
          <a:p>
            <a:pPr>
              <a:buFont typeface="Arial" panose="020B0604020202020204" pitchFamily="34" charset="0"/>
              <a:buChar char="•"/>
            </a:pPr>
            <a:r>
              <a:rPr lang="en-US" dirty="0"/>
              <a:t>Indoor storage</a:t>
            </a:r>
          </a:p>
          <a:p>
            <a:pPr>
              <a:buFont typeface="Arial" panose="020B0604020202020204" pitchFamily="34" charset="0"/>
              <a:buChar char="•"/>
            </a:pPr>
            <a:r>
              <a:rPr lang="en-US" dirty="0"/>
              <a:t>Clean dry safe environment</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5877535" y="2725616"/>
            <a:ext cx="5278145" cy="3354494"/>
          </a:xfrm>
          <a:prstGeom prst="rect">
            <a:avLst/>
          </a:prstGeom>
        </p:spPr>
      </p:pic>
    </p:spTree>
    <p:extLst>
      <p:ext uri="{BB962C8B-B14F-4D97-AF65-F5344CB8AC3E}">
        <p14:creationId xmlns:p14="http://schemas.microsoft.com/office/powerpoint/2010/main" val="17287486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77963"/>
          </a:xfrm>
        </p:spPr>
        <p:txBody>
          <a:bodyPr/>
          <a:lstStyle/>
          <a:p>
            <a:r>
              <a:rPr lang="en-US" dirty="0"/>
              <a:t>Scheduling Maintenance</a:t>
            </a:r>
          </a:p>
        </p:txBody>
      </p:sp>
      <p:sp>
        <p:nvSpPr>
          <p:cNvPr id="3" name="Content Placeholder 2"/>
          <p:cNvSpPr>
            <a:spLocks noGrp="1"/>
          </p:cNvSpPr>
          <p:nvPr>
            <p:ph idx="1"/>
          </p:nvPr>
        </p:nvSpPr>
        <p:spPr>
          <a:xfrm>
            <a:off x="1097280" y="1845734"/>
            <a:ext cx="6625883" cy="4639472"/>
          </a:xfrm>
        </p:spPr>
        <p:txBody>
          <a:bodyPr>
            <a:normAutofit fontScale="85000" lnSpcReduction="20000"/>
          </a:bodyPr>
          <a:lstStyle/>
          <a:p>
            <a:pPr>
              <a:buFont typeface="Arial" panose="020B0604020202020204" pitchFamily="34" charset="0"/>
              <a:buChar char="•"/>
            </a:pPr>
            <a:r>
              <a:rPr lang="en-US" dirty="0"/>
              <a:t>Scheduled routine of lubricant/sealant top offs, valve cycling, etc.</a:t>
            </a:r>
          </a:p>
          <a:p>
            <a:pPr>
              <a:buFont typeface="Arial" panose="020B0604020202020204" pitchFamily="34" charset="0"/>
              <a:buChar char="•"/>
            </a:pPr>
            <a:r>
              <a:rPr lang="en-US" dirty="0"/>
              <a:t>New valves typically require more maintenance than valves that have been in service</a:t>
            </a:r>
          </a:p>
          <a:p>
            <a:pPr lvl="1">
              <a:buFont typeface="Arial" panose="020B0604020202020204" pitchFamily="34" charset="0"/>
              <a:buChar char="•"/>
            </a:pPr>
            <a:r>
              <a:rPr lang="en-US" dirty="0"/>
              <a:t>Seals and seats sit tighter to the flow control element</a:t>
            </a:r>
          </a:p>
          <a:p>
            <a:pPr>
              <a:buFont typeface="Arial" panose="020B0604020202020204" pitchFamily="34" charset="0"/>
              <a:buChar char="•"/>
            </a:pPr>
            <a:r>
              <a:rPr lang="en-US" dirty="0"/>
              <a:t>Based off DOT recommendations</a:t>
            </a:r>
          </a:p>
          <a:p>
            <a:pPr>
              <a:buFont typeface="Arial" panose="020B0604020202020204" pitchFamily="34" charset="0"/>
              <a:buChar char="•"/>
            </a:pPr>
            <a:r>
              <a:rPr lang="en-US" dirty="0"/>
              <a:t>Critical valve definition</a:t>
            </a:r>
          </a:p>
          <a:p>
            <a:pPr lvl="1">
              <a:buFont typeface="Arial" panose="020B0604020202020204" pitchFamily="34" charset="0"/>
              <a:buChar char="•"/>
            </a:pPr>
            <a:r>
              <a:rPr lang="en-US" dirty="0"/>
              <a:t>Defined by application.</a:t>
            </a:r>
          </a:p>
          <a:p>
            <a:pPr lvl="2">
              <a:buFont typeface="Arial" panose="020B0604020202020204" pitchFamily="34" charset="0"/>
              <a:buChar char="•"/>
            </a:pPr>
            <a:r>
              <a:rPr lang="en-US" dirty="0"/>
              <a:t>What is downstream?</a:t>
            </a:r>
          </a:p>
          <a:p>
            <a:pPr lvl="1">
              <a:buFont typeface="Arial" panose="020B0604020202020204" pitchFamily="34" charset="0"/>
              <a:buChar char="•"/>
            </a:pPr>
            <a:r>
              <a:rPr lang="en-US" dirty="0"/>
              <a:t>Non-Critical</a:t>
            </a:r>
          </a:p>
          <a:p>
            <a:pPr>
              <a:buFont typeface="Arial" panose="020B0604020202020204" pitchFamily="34" charset="0"/>
              <a:buChar char="•"/>
            </a:pPr>
            <a:r>
              <a:rPr lang="en-US" dirty="0"/>
              <a:t>Timeline for maintenance</a:t>
            </a:r>
          </a:p>
          <a:p>
            <a:pPr lvl="1">
              <a:buFont typeface="Arial" panose="020B0604020202020204" pitchFamily="34" charset="0"/>
              <a:buChar char="•"/>
            </a:pPr>
            <a:r>
              <a:rPr lang="en-US" dirty="0"/>
              <a:t>Yearly basis</a:t>
            </a:r>
          </a:p>
          <a:p>
            <a:pPr lvl="1">
              <a:buFont typeface="Arial" panose="020B0604020202020204" pitchFamily="34" charset="0"/>
              <a:buChar char="•"/>
            </a:pPr>
            <a:r>
              <a:rPr lang="en-US" dirty="0"/>
              <a:t>Rotational basis</a:t>
            </a:r>
          </a:p>
          <a:p>
            <a:pPr>
              <a:buFont typeface="Arial" panose="020B0604020202020204" pitchFamily="34" charset="0"/>
              <a:buChar char="•"/>
            </a:pPr>
            <a:r>
              <a:rPr lang="en-US" dirty="0"/>
              <a:t>Create Checklists</a:t>
            </a:r>
          </a:p>
          <a:p>
            <a:pPr>
              <a:buFont typeface="Arial" panose="020B0604020202020204" pitchFamily="34" charset="0"/>
              <a:buChar char="•"/>
            </a:pPr>
            <a:r>
              <a:rPr lang="en-US" dirty="0"/>
              <a:t>Continuing to be reactive is not going to fix valve problems</a:t>
            </a:r>
          </a:p>
          <a:p>
            <a:pPr>
              <a:buFont typeface="Arial" panose="020B0604020202020204" pitchFamily="34" charset="0"/>
              <a:buChar char="•"/>
            </a:pPr>
            <a:r>
              <a:rPr lang="en-US" dirty="0"/>
              <a:t>Routine </a:t>
            </a:r>
            <a:r>
              <a:rPr lang="en-US" b="1" dirty="0"/>
              <a:t>Preventative </a:t>
            </a:r>
            <a:r>
              <a:rPr lang="en-US" dirty="0"/>
              <a:t>Valve Maintenance is not labor intensive</a:t>
            </a:r>
          </a:p>
          <a:p>
            <a:pPr marL="0" indent="0">
              <a:buNone/>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551591" y="1845734"/>
            <a:ext cx="4251203" cy="4540998"/>
          </a:xfrm>
          <a:prstGeom prst="rect">
            <a:avLst/>
          </a:prstGeom>
        </p:spPr>
      </p:pic>
    </p:spTree>
    <p:extLst>
      <p:ext uri="{BB962C8B-B14F-4D97-AF65-F5344CB8AC3E}">
        <p14:creationId xmlns:p14="http://schemas.microsoft.com/office/powerpoint/2010/main" val="28365641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Installation and Commissioning</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Majority of issues occur during installation</a:t>
            </a:r>
          </a:p>
          <a:p>
            <a:pPr>
              <a:buFont typeface="Arial" panose="020B0604020202020204" pitchFamily="34" charset="0"/>
              <a:buChar char="•"/>
            </a:pPr>
            <a:r>
              <a:rPr lang="en-US" dirty="0"/>
              <a:t>Know your contractors</a:t>
            </a:r>
          </a:p>
          <a:p>
            <a:pPr>
              <a:buFont typeface="Arial" panose="020B0604020202020204" pitchFamily="34" charset="0"/>
              <a:buChar char="•"/>
            </a:pPr>
            <a:r>
              <a:rPr lang="en-US" dirty="0"/>
              <a:t>IOM manuals</a:t>
            </a:r>
          </a:p>
          <a:p>
            <a:pPr lvl="1">
              <a:buFont typeface="Arial" panose="020B0604020202020204" pitchFamily="34" charset="0"/>
              <a:buChar char="•"/>
            </a:pPr>
            <a:r>
              <a:rPr lang="en-US" dirty="0"/>
              <a:t>Prep instructions</a:t>
            </a:r>
          </a:p>
          <a:p>
            <a:pPr lvl="1">
              <a:buFont typeface="Arial" panose="020B0604020202020204" pitchFamily="34" charset="0"/>
              <a:buChar char="•"/>
            </a:pPr>
            <a:r>
              <a:rPr lang="en-US" dirty="0"/>
              <a:t>Heating instructions</a:t>
            </a:r>
          </a:p>
          <a:p>
            <a:pPr lvl="1">
              <a:buFont typeface="Arial" panose="020B0604020202020204" pitchFamily="34" charset="0"/>
              <a:buChar char="•"/>
            </a:pPr>
            <a:r>
              <a:rPr lang="en-US" dirty="0"/>
              <a:t>Welding instructions</a:t>
            </a:r>
          </a:p>
          <a:p>
            <a:pPr lvl="1">
              <a:buFont typeface="Arial" panose="020B0604020202020204" pitchFamily="34" charset="0"/>
              <a:buChar char="•"/>
            </a:pPr>
            <a:r>
              <a:rPr lang="en-US" dirty="0"/>
              <a:t>Hydro Procedures</a:t>
            </a:r>
          </a:p>
          <a:p>
            <a:pPr lvl="1">
              <a:buFont typeface="Arial" panose="020B0604020202020204" pitchFamily="34" charset="0"/>
              <a:buChar char="•"/>
            </a:pPr>
            <a:r>
              <a:rPr lang="en-US" dirty="0"/>
              <a:t>Torque specs</a:t>
            </a:r>
          </a:p>
          <a:p>
            <a:pPr>
              <a:buFont typeface="Arial" panose="020B0604020202020204" pitchFamily="34" charset="0"/>
              <a:buChar char="•"/>
            </a:pPr>
            <a:r>
              <a:rPr lang="en-US" dirty="0"/>
              <a:t>Flush throughout the installation process</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069574" y="2073010"/>
            <a:ext cx="5086106" cy="3568807"/>
          </a:xfrm>
          <a:prstGeom prst="rect">
            <a:avLst/>
          </a:prstGeom>
        </p:spPr>
      </p:pic>
    </p:spTree>
    <p:extLst>
      <p:ext uri="{BB962C8B-B14F-4D97-AF65-F5344CB8AC3E}">
        <p14:creationId xmlns:p14="http://schemas.microsoft.com/office/powerpoint/2010/main" val="28175223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1" name="Rectangle 3"/>
          <p:cNvSpPr>
            <a:spLocks noGrp="1" noChangeArrowheads="1"/>
          </p:cNvSpPr>
          <p:nvPr>
            <p:ph idx="1"/>
          </p:nvPr>
        </p:nvSpPr>
        <p:spPr>
          <a:xfrm>
            <a:off x="351692" y="1348247"/>
            <a:ext cx="7945830" cy="5181600"/>
          </a:xfrm>
        </p:spPr>
        <p:txBody>
          <a:bodyPr>
            <a:noAutofit/>
          </a:bodyPr>
          <a:lstStyle/>
          <a:p>
            <a:pPr>
              <a:buClr>
                <a:schemeClr val="tx2"/>
              </a:buClr>
              <a:buFont typeface="Wingdings" pitchFamily="2" charset="2"/>
              <a:buChar char="§"/>
            </a:pPr>
            <a:r>
              <a:rPr lang="en-US" sz="1400" b="1" dirty="0">
                <a:solidFill>
                  <a:schemeClr val="tx1"/>
                </a:solidFill>
              </a:rPr>
              <a:t>Verify pressure class rating.</a:t>
            </a:r>
          </a:p>
          <a:p>
            <a:pPr>
              <a:buClr>
                <a:schemeClr val="tx2"/>
              </a:buClr>
              <a:buFont typeface="Wingdings" pitchFamily="2" charset="2"/>
              <a:buChar char="§"/>
            </a:pPr>
            <a:r>
              <a:rPr lang="en-US" sz="1400" b="1" dirty="0">
                <a:solidFill>
                  <a:schemeClr val="tx1"/>
                </a:solidFill>
              </a:rPr>
              <a:t>Operate the valve prior to installation.</a:t>
            </a:r>
          </a:p>
          <a:p>
            <a:pPr lvl="1">
              <a:buClr>
                <a:schemeClr val="tx2"/>
              </a:buClr>
              <a:buFont typeface="Wingdings" pitchFamily="2" charset="2"/>
              <a:buChar char="§"/>
            </a:pPr>
            <a:r>
              <a:rPr lang="en-US" sz="1400" b="1" dirty="0">
                <a:solidFill>
                  <a:schemeClr val="tx1"/>
                </a:solidFill>
              </a:rPr>
              <a:t>Insure full travel</a:t>
            </a:r>
          </a:p>
          <a:p>
            <a:pPr lvl="1">
              <a:buClr>
                <a:schemeClr val="tx2"/>
              </a:buClr>
              <a:buFont typeface="Wingdings" pitchFamily="2" charset="2"/>
              <a:buChar char="§"/>
            </a:pPr>
            <a:r>
              <a:rPr lang="en-US" sz="1400" b="1" dirty="0">
                <a:solidFill>
                  <a:schemeClr val="tx1"/>
                </a:solidFill>
              </a:rPr>
              <a:t>Insure proper placement/orientation of actuator</a:t>
            </a:r>
          </a:p>
          <a:p>
            <a:pPr>
              <a:buClr>
                <a:schemeClr val="tx2"/>
              </a:buClr>
              <a:buFont typeface="Arial" panose="020B0604020202020204" pitchFamily="34" charset="0"/>
              <a:buChar char="•"/>
            </a:pPr>
            <a:r>
              <a:rPr lang="en-US" sz="1600" b="1" dirty="0">
                <a:solidFill>
                  <a:schemeClr val="tx1"/>
                </a:solidFill>
              </a:rPr>
              <a:t>Protection of Ball: </a:t>
            </a:r>
          </a:p>
          <a:p>
            <a:pPr lvl="1">
              <a:buClr>
                <a:schemeClr val="tx2"/>
              </a:buClr>
              <a:buFont typeface="Arial" panose="020B0604020202020204" pitchFamily="34" charset="0"/>
              <a:buChar char="•"/>
            </a:pPr>
            <a:r>
              <a:rPr lang="en-US" sz="1200" b="1" dirty="0">
                <a:solidFill>
                  <a:schemeClr val="tx1"/>
                </a:solidFill>
              </a:rPr>
              <a:t>Ball should be fully open during the installation of the valve. </a:t>
            </a:r>
          </a:p>
          <a:p>
            <a:pPr lvl="1">
              <a:buFont typeface="Arial" panose="020B0604020202020204" pitchFamily="34" charset="0"/>
              <a:buChar char="•"/>
            </a:pPr>
            <a:r>
              <a:rPr lang="en-US" sz="1200" b="1" dirty="0">
                <a:solidFill>
                  <a:schemeClr val="tx1"/>
                </a:solidFill>
              </a:rPr>
              <a:t>If the ball must remain in the closed position during installation, coat the exposed surfaces of the ball with grease. This will protect the ball from being damaged due to weld splatter.</a:t>
            </a:r>
          </a:p>
          <a:p>
            <a:pPr>
              <a:buFont typeface="Arial" panose="020B0604020202020204" pitchFamily="34" charset="0"/>
              <a:buChar char="•"/>
            </a:pPr>
            <a:r>
              <a:rPr lang="en-US" sz="1400" b="1" dirty="0">
                <a:solidFill>
                  <a:schemeClr val="tx1"/>
                </a:solidFill>
              </a:rPr>
              <a:t>Welding: When preheating, welding or stress relieving, body temperatures must </a:t>
            </a:r>
            <a:r>
              <a:rPr lang="en-US" sz="1400" b="1" u="sng" dirty="0">
                <a:solidFill>
                  <a:srgbClr val="FF0000"/>
                </a:solidFill>
              </a:rPr>
              <a:t>not exceed 400F </a:t>
            </a:r>
            <a:r>
              <a:rPr lang="en-US" sz="1400" b="1" dirty="0">
                <a:solidFill>
                  <a:schemeClr val="tx1"/>
                </a:solidFill>
              </a:rPr>
              <a:t>at any point beyond </a:t>
            </a:r>
            <a:r>
              <a:rPr lang="en-US" sz="1400" b="1" u="sng" dirty="0">
                <a:solidFill>
                  <a:srgbClr val="FF0000"/>
                </a:solidFill>
              </a:rPr>
              <a:t>3” from the weld. </a:t>
            </a:r>
            <a:r>
              <a:rPr lang="en-US" sz="1400" b="1" dirty="0">
                <a:solidFill>
                  <a:schemeClr val="tx1"/>
                </a:solidFill>
              </a:rPr>
              <a:t>Use </a:t>
            </a:r>
            <a:r>
              <a:rPr lang="en-US" sz="1400" b="1" dirty="0" err="1">
                <a:solidFill>
                  <a:schemeClr val="tx1"/>
                </a:solidFill>
              </a:rPr>
              <a:t>tempil</a:t>
            </a:r>
            <a:r>
              <a:rPr lang="en-US" sz="1400" b="1" dirty="0">
                <a:solidFill>
                  <a:schemeClr val="tx1"/>
                </a:solidFill>
              </a:rPr>
              <a:t> sticks to check temperatures. Before valve is welded in to final position, cover the valve seal areas with 1” wide masking tape from the 3 o’clock to the 9 o’clock position. This will help prevent any foreign material from becoming lodged in these areas.  </a:t>
            </a:r>
          </a:p>
          <a:p>
            <a:pPr>
              <a:buClr>
                <a:schemeClr val="tx2"/>
              </a:buClr>
              <a:buFont typeface="Wingdings" pitchFamily="2" charset="2"/>
              <a:buChar char="§"/>
            </a:pPr>
            <a:r>
              <a:rPr lang="en-US" sz="1400" b="1" dirty="0">
                <a:solidFill>
                  <a:schemeClr val="tx1"/>
                </a:solidFill>
              </a:rPr>
              <a:t>Test the valve for leakage.</a:t>
            </a:r>
          </a:p>
          <a:p>
            <a:pPr lvl="1">
              <a:buClr>
                <a:schemeClr val="tx2"/>
              </a:buClr>
              <a:buFont typeface="Wingdings" pitchFamily="2" charset="2"/>
              <a:buChar char="§"/>
            </a:pPr>
            <a:r>
              <a:rPr lang="en-US" sz="1400" b="1" dirty="0">
                <a:solidFill>
                  <a:schemeClr val="tx1"/>
                </a:solidFill>
              </a:rPr>
              <a:t>Thoroughly remove water from valve interior if hydrostatic test is performed.</a:t>
            </a:r>
          </a:p>
          <a:p>
            <a:pPr lvl="1">
              <a:buClr>
                <a:schemeClr val="tx2"/>
              </a:buClr>
              <a:buFont typeface="Wingdings" pitchFamily="2" charset="2"/>
              <a:buChar char="§"/>
            </a:pPr>
            <a:r>
              <a:rPr lang="en-US" sz="1400" b="1" dirty="0">
                <a:solidFill>
                  <a:schemeClr val="tx1"/>
                </a:solidFill>
              </a:rPr>
              <a:t>Tighten all maintenance fittings.</a:t>
            </a:r>
          </a:p>
          <a:p>
            <a:pPr>
              <a:buClr>
                <a:schemeClr val="tx2"/>
              </a:buClr>
              <a:buFont typeface="Wingdings" pitchFamily="2" charset="2"/>
              <a:buChar char="§"/>
            </a:pPr>
            <a:r>
              <a:rPr lang="en-US" sz="1400" b="1" dirty="0">
                <a:solidFill>
                  <a:schemeClr val="tx1"/>
                </a:solidFill>
              </a:rPr>
              <a:t>Provide proper support before backfilling.</a:t>
            </a:r>
          </a:p>
        </p:txBody>
      </p:sp>
      <p:sp>
        <p:nvSpPr>
          <p:cNvPr id="5" name="Slide Number Placeholder 5"/>
          <p:cNvSpPr>
            <a:spLocks noGrp="1"/>
          </p:cNvSpPr>
          <p:nvPr>
            <p:ph type="sldNum" sz="quarter" idx="12"/>
          </p:nvPr>
        </p:nvSpPr>
        <p:spPr/>
        <p:txBody>
          <a:bodyPr/>
          <a:lstStyle/>
          <a:p>
            <a:fld id="{0BA29955-F141-4A2E-8D38-1EB54F22D562}" type="slidenum">
              <a:rPr lang="en-US"/>
              <a:pPr/>
              <a:t>43</a:t>
            </a:fld>
            <a:endParaRPr lang="en-US"/>
          </a:p>
        </p:txBody>
      </p:sp>
      <p:sp>
        <p:nvSpPr>
          <p:cNvPr id="6" name="Rectangle 2"/>
          <p:cNvSpPr txBox="1">
            <a:spLocks noChangeArrowheads="1"/>
          </p:cNvSpPr>
          <p:nvPr/>
        </p:nvSpPr>
        <p:spPr>
          <a:xfrm>
            <a:off x="1830387" y="275309"/>
            <a:ext cx="8534400" cy="1143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scene3d>
              <a:camera prst="orthographicFront"/>
              <a:lightRig rig="soft" dir="t">
                <a:rot lat="0" lon="0" rev="2400000"/>
              </a:lightRig>
            </a:scene3d>
            <a:sp3d>
              <a:bevelT w="19050" h="127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t>Installation Practices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7473" y="1874326"/>
            <a:ext cx="2362200" cy="1889760"/>
          </a:xfrm>
          <a:prstGeom prst="rect">
            <a:avLst/>
          </a:prstGeom>
          <a:effectLst>
            <a:outerShdw blurRad="152400" dist="241300" dir="8400000" algn="tr" rotWithShape="0">
              <a:prstClr val="black">
                <a:alpha val="28000"/>
              </a:prstClr>
            </a:outerShdw>
          </a:effectLst>
          <a:scene3d>
            <a:camera prst="orthographicFront"/>
            <a:lightRig rig="threePt" dir="t"/>
          </a:scene3d>
          <a:sp3d>
            <a:bevelT/>
          </a:sp3d>
        </p:spPr>
      </p:pic>
      <p:pic>
        <p:nvPicPr>
          <p:cNvPr id="9" name="Picture 8"/>
          <p:cNvPicPr>
            <a:picLocks noChangeAspect="1" noChangeArrowheads="1"/>
          </p:cNvPicPr>
          <p:nvPr/>
        </p:nvPicPr>
        <p:blipFill>
          <a:blip r:embed="rId4" cstate="print"/>
          <a:srcRect/>
          <a:stretch>
            <a:fillRect/>
          </a:stretch>
        </p:blipFill>
        <p:spPr bwMode="auto">
          <a:xfrm>
            <a:off x="8297522" y="3939047"/>
            <a:ext cx="2982101" cy="2422243"/>
          </a:xfrm>
          <a:prstGeom prst="rect">
            <a:avLst/>
          </a:prstGeom>
          <a:noFill/>
          <a:ln w="9525">
            <a:noFill/>
            <a:miter lim="800000"/>
            <a:headEnd/>
            <a:tailEnd/>
          </a:ln>
        </p:spPr>
      </p:pic>
    </p:spTree>
    <p:extLst>
      <p:ext uri="{BB962C8B-B14F-4D97-AF65-F5344CB8AC3E}">
        <p14:creationId xmlns:p14="http://schemas.microsoft.com/office/powerpoint/2010/main" val="20157624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7651">
                                            <p:txEl>
                                              <p:pRg st="2" end="2"/>
                                            </p:txEl>
                                          </p:spTgt>
                                        </p:tgtEl>
                                        <p:attrNameLst>
                                          <p:attrName>style.visibility</p:attrName>
                                        </p:attrNameLst>
                                      </p:cBhvr>
                                      <p:to>
                                        <p:strVal val="visible"/>
                                      </p:to>
                                    </p:set>
                                    <p:anim calcmode="lin" valueType="num">
                                      <p:cBhvr additive="base">
                                        <p:cTn id="17" dur="500" fill="hold"/>
                                        <p:tgtEl>
                                          <p:spTgt spid="27651">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765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7651">
                                            <p:txEl>
                                              <p:pRg st="3" end="3"/>
                                            </p:txEl>
                                          </p:spTgt>
                                        </p:tgtEl>
                                        <p:attrNameLst>
                                          <p:attrName>style.visibility</p:attrName>
                                        </p:attrNameLst>
                                      </p:cBhvr>
                                      <p:to>
                                        <p:strVal val="visible"/>
                                      </p:to>
                                    </p:set>
                                    <p:anim calcmode="lin" valueType="num">
                                      <p:cBhvr additive="base">
                                        <p:cTn id="21" dur="500" fill="hold"/>
                                        <p:tgtEl>
                                          <p:spTgt spid="27651">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2765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7651">
                                            <p:txEl>
                                              <p:pRg st="4" end="4"/>
                                            </p:txEl>
                                          </p:spTgt>
                                        </p:tgtEl>
                                        <p:attrNameLst>
                                          <p:attrName>style.visibility</p:attrName>
                                        </p:attrNameLst>
                                      </p:cBhvr>
                                      <p:to>
                                        <p:strVal val="visible"/>
                                      </p:to>
                                    </p:set>
                                    <p:anim calcmode="lin" valueType="num">
                                      <p:cBhvr additive="base">
                                        <p:cTn id="27" dur="500" fill="hold"/>
                                        <p:tgtEl>
                                          <p:spTgt spid="27651">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7651">
                                            <p:txEl>
                                              <p:pRg st="4" end="4"/>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7651">
                                            <p:txEl>
                                              <p:pRg st="5" end="5"/>
                                            </p:txEl>
                                          </p:spTgt>
                                        </p:tgtEl>
                                        <p:attrNameLst>
                                          <p:attrName>style.visibility</p:attrName>
                                        </p:attrNameLst>
                                      </p:cBhvr>
                                      <p:to>
                                        <p:strVal val="visible"/>
                                      </p:to>
                                    </p:set>
                                    <p:anim calcmode="lin" valueType="num">
                                      <p:cBhvr additive="base">
                                        <p:cTn id="31" dur="500" fill="hold"/>
                                        <p:tgtEl>
                                          <p:spTgt spid="27651">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7651">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7651">
                                            <p:txEl>
                                              <p:pRg st="6" end="6"/>
                                            </p:txEl>
                                          </p:spTgt>
                                        </p:tgtEl>
                                        <p:attrNameLst>
                                          <p:attrName>style.visibility</p:attrName>
                                        </p:attrNameLst>
                                      </p:cBhvr>
                                      <p:to>
                                        <p:strVal val="visible"/>
                                      </p:to>
                                    </p:set>
                                    <p:anim calcmode="lin" valueType="num">
                                      <p:cBhvr additive="base">
                                        <p:cTn id="35" dur="500" fill="hold"/>
                                        <p:tgtEl>
                                          <p:spTgt spid="27651">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2765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7651">
                                            <p:txEl>
                                              <p:pRg st="7" end="7"/>
                                            </p:txEl>
                                          </p:spTgt>
                                        </p:tgtEl>
                                        <p:attrNameLst>
                                          <p:attrName>style.visibility</p:attrName>
                                        </p:attrNameLst>
                                      </p:cBhvr>
                                      <p:to>
                                        <p:strVal val="visible"/>
                                      </p:to>
                                    </p:set>
                                    <p:anim calcmode="lin" valueType="num">
                                      <p:cBhvr additive="base">
                                        <p:cTn id="41" dur="500" fill="hold"/>
                                        <p:tgtEl>
                                          <p:spTgt spid="27651">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7651">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7651">
                                            <p:txEl>
                                              <p:pRg st="8" end="8"/>
                                            </p:txEl>
                                          </p:spTgt>
                                        </p:tgtEl>
                                        <p:attrNameLst>
                                          <p:attrName>style.visibility</p:attrName>
                                        </p:attrNameLst>
                                      </p:cBhvr>
                                      <p:to>
                                        <p:strVal val="visible"/>
                                      </p:to>
                                    </p:set>
                                    <p:anim calcmode="lin" valueType="num">
                                      <p:cBhvr additive="base">
                                        <p:cTn id="47" dur="500" fill="hold"/>
                                        <p:tgtEl>
                                          <p:spTgt spid="27651">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27651">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7651">
                                            <p:txEl>
                                              <p:pRg st="9" end="9"/>
                                            </p:txEl>
                                          </p:spTgt>
                                        </p:tgtEl>
                                        <p:attrNameLst>
                                          <p:attrName>style.visibility</p:attrName>
                                        </p:attrNameLst>
                                      </p:cBhvr>
                                      <p:to>
                                        <p:strVal val="visible"/>
                                      </p:to>
                                    </p:set>
                                    <p:anim calcmode="lin" valueType="num">
                                      <p:cBhvr additive="base">
                                        <p:cTn id="51" dur="500" fill="hold"/>
                                        <p:tgtEl>
                                          <p:spTgt spid="27651">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27651">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7651">
                                            <p:txEl>
                                              <p:pRg st="10" end="10"/>
                                            </p:txEl>
                                          </p:spTgt>
                                        </p:tgtEl>
                                        <p:attrNameLst>
                                          <p:attrName>style.visibility</p:attrName>
                                        </p:attrNameLst>
                                      </p:cBhvr>
                                      <p:to>
                                        <p:strVal val="visible"/>
                                      </p:to>
                                    </p:set>
                                    <p:anim calcmode="lin" valueType="num">
                                      <p:cBhvr additive="base">
                                        <p:cTn id="55" dur="500" fill="hold"/>
                                        <p:tgtEl>
                                          <p:spTgt spid="27651">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765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7651">
                                            <p:txEl>
                                              <p:pRg st="11" end="11"/>
                                            </p:txEl>
                                          </p:spTgt>
                                        </p:tgtEl>
                                        <p:attrNameLst>
                                          <p:attrName>style.visibility</p:attrName>
                                        </p:attrNameLst>
                                      </p:cBhvr>
                                      <p:to>
                                        <p:strVal val="visible"/>
                                      </p:to>
                                    </p:set>
                                    <p:anim calcmode="lin" valueType="num">
                                      <p:cBhvr additive="base">
                                        <p:cTn id="61" dur="500" fill="hold"/>
                                        <p:tgtEl>
                                          <p:spTgt spid="27651">
                                            <p:txEl>
                                              <p:pRg st="11" end="11"/>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7651">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905000" y="304800"/>
            <a:ext cx="8458200" cy="1143000"/>
          </a:xfr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cene3d>
              <a:camera prst="orthographicFront"/>
              <a:lightRig rig="soft" dir="t">
                <a:rot lat="0" lon="0" rev="2400000"/>
              </a:lightRig>
            </a:scene3d>
            <a:sp3d>
              <a:bevelT w="19050" h="12700"/>
            </a:sp3d>
          </a:bodyPr>
          <a:lstStyle/>
          <a:p>
            <a:pPr eaLnBrk="1" hangingPunct="1">
              <a:defRPr/>
            </a:pPr>
            <a:r>
              <a:rPr lang="en-US" dirty="0"/>
              <a:t>Hydrostatic Testing – Ball Valve</a:t>
            </a:r>
          </a:p>
        </p:txBody>
      </p:sp>
      <p:sp>
        <p:nvSpPr>
          <p:cNvPr id="116738" name="Rectangle 2"/>
          <p:cNvSpPr>
            <a:spLocks noGrp="1" noChangeArrowheads="1"/>
          </p:cNvSpPr>
          <p:nvPr>
            <p:ph idx="1"/>
          </p:nvPr>
        </p:nvSpPr>
        <p:spPr>
          <a:xfrm>
            <a:off x="630701" y="1582985"/>
            <a:ext cx="7528338" cy="4876800"/>
          </a:xfrm>
        </p:spPr>
        <p:txBody>
          <a:bodyPr>
            <a:normAutofit/>
          </a:bodyPr>
          <a:lstStyle/>
          <a:p>
            <a:pPr eaLnBrk="1" hangingPunct="1">
              <a:buClr>
                <a:schemeClr val="tx2"/>
              </a:buClr>
              <a:buNone/>
              <a:defRPr/>
            </a:pPr>
            <a:endParaRPr lang="en-US" sz="800" b="1" i="1" dirty="0">
              <a:solidFill>
                <a:srgbClr val="FFCC00"/>
              </a:solidFill>
              <a:effectLst>
                <a:outerShdw blurRad="38100" dist="38100" dir="2700000" algn="tl">
                  <a:srgbClr val="000000"/>
                </a:outerShdw>
              </a:effectLst>
            </a:endParaRPr>
          </a:p>
          <a:p>
            <a:pPr marL="109728" indent="0">
              <a:buNone/>
            </a:pPr>
            <a:r>
              <a:rPr lang="en-US" sz="1800" b="1" dirty="0">
                <a:solidFill>
                  <a:schemeClr val="tx1"/>
                </a:solidFill>
              </a:rPr>
              <a:t>Hydro:</a:t>
            </a:r>
          </a:p>
          <a:p>
            <a:r>
              <a:rPr lang="en-US" sz="1800" dirty="0">
                <a:solidFill>
                  <a:srgbClr val="FF0000"/>
                </a:solidFill>
              </a:rPr>
              <a:t>PRE</a:t>
            </a:r>
            <a:r>
              <a:rPr lang="en-US" sz="1800" dirty="0">
                <a:solidFill>
                  <a:schemeClr val="tx1"/>
                </a:solidFill>
              </a:rPr>
              <a:t>: Valve should be fully open position while filling the system to allow debris to be flushed through the valve bore </a:t>
            </a:r>
          </a:p>
          <a:p>
            <a:r>
              <a:rPr lang="en-US" sz="1800" dirty="0">
                <a:solidFill>
                  <a:srgbClr val="FF0000"/>
                </a:solidFill>
              </a:rPr>
              <a:t>DURING: </a:t>
            </a:r>
            <a:r>
              <a:rPr lang="en-US" sz="1800" dirty="0">
                <a:solidFill>
                  <a:schemeClr val="tx1"/>
                </a:solidFill>
              </a:rPr>
              <a:t>Valve should be placed in the partially open position (approx. 10% from fully open) to allow test fluid to fill valve cavity</a:t>
            </a:r>
          </a:p>
          <a:p>
            <a:r>
              <a:rPr lang="en-US" sz="1800" dirty="0">
                <a:solidFill>
                  <a:srgbClr val="FF0000"/>
                </a:solidFill>
              </a:rPr>
              <a:t>POST: </a:t>
            </a:r>
            <a:r>
              <a:rPr lang="en-US" sz="1800" dirty="0">
                <a:solidFill>
                  <a:schemeClr val="tx1"/>
                </a:solidFill>
              </a:rPr>
              <a:t>Valve should be fully open position while draining the system to allow debris to be flushed through the valve bore </a:t>
            </a:r>
          </a:p>
          <a:p>
            <a:r>
              <a:rPr lang="en-US" sz="1800" dirty="0">
                <a:solidFill>
                  <a:srgbClr val="FF0000"/>
                </a:solidFill>
              </a:rPr>
              <a:t>POST: BEFORE OPERATING THE VALVE FOR THE FIRST TIME FLUSH BOTH SEATS TO DISPLACE TEST FLUID AND ANY DEBRIS FROM SEAT- BODY JOINT</a:t>
            </a:r>
          </a:p>
          <a:p>
            <a:r>
              <a:rPr lang="en-US" sz="1800" dirty="0">
                <a:solidFill>
                  <a:schemeClr val="tx1"/>
                </a:solidFill>
              </a:rPr>
              <a:t>Verify open / Closed valve stops (and/or actuator stops) before placing valve in service</a:t>
            </a:r>
            <a:endParaRPr lang="en-US" b="1" dirty="0">
              <a:solidFill>
                <a:schemeClr val="tx1"/>
              </a:solidFill>
            </a:endParaRPr>
          </a:p>
          <a:p>
            <a:pPr lvl="1" eaLnBrk="1" hangingPunct="1">
              <a:buClr>
                <a:schemeClr val="tx2"/>
              </a:buClr>
              <a:buSzPct val="80000"/>
              <a:buFont typeface="Wingdings" pitchFamily="2" charset="2"/>
              <a:buChar char="§"/>
              <a:defRPr/>
            </a:pPr>
            <a:r>
              <a:rPr lang="en-US" b="1" dirty="0">
                <a:solidFill>
                  <a:schemeClr val="tx1"/>
                </a:solidFill>
              </a:rPr>
              <a:t>When pigging operations conclude, inject cleaner or lubricant into seat ring pockets to displace trapped water, drain the body cavity of any remaining water, then place valve into final positioning.</a:t>
            </a:r>
          </a:p>
          <a:p>
            <a:pPr lvl="1" eaLnBrk="1" hangingPunct="1">
              <a:buClr>
                <a:schemeClr val="tx2"/>
              </a:buClr>
              <a:buSzPct val="80000"/>
              <a:buFont typeface="Wingdings" pitchFamily="2" charset="2"/>
              <a:buChar char="§"/>
              <a:defRPr/>
            </a:pPr>
            <a:endParaRPr lang="en-US" b="1" dirty="0"/>
          </a:p>
          <a:p>
            <a:pPr lvl="1" eaLnBrk="1" hangingPunct="1">
              <a:buClr>
                <a:schemeClr val="tx2"/>
              </a:buClr>
              <a:buSzPct val="80000"/>
              <a:buFont typeface="Wingdings" pitchFamily="2" charset="2"/>
              <a:buChar char="§"/>
              <a:defRPr/>
            </a:pPr>
            <a:endParaRPr lang="en-US" b="1" dirty="0"/>
          </a:p>
          <a:p>
            <a:pPr lvl="1" eaLnBrk="1" hangingPunct="1">
              <a:buClr>
                <a:schemeClr val="tx2"/>
              </a:buClr>
              <a:buSzPct val="80000"/>
              <a:buFont typeface="Wingdings" pitchFamily="2" charset="2"/>
              <a:buChar char="§"/>
              <a:defRPr/>
            </a:pPr>
            <a:endParaRPr lang="en-US" b="1" dirty="0"/>
          </a:p>
          <a:p>
            <a:pPr lvl="1" eaLnBrk="1" hangingPunct="1">
              <a:buClr>
                <a:schemeClr val="tx2"/>
              </a:buClr>
              <a:buSzPct val="80000"/>
              <a:buFont typeface="Wingdings" pitchFamily="2" charset="2"/>
              <a:buChar char="§"/>
              <a:defRPr/>
            </a:pPr>
            <a:endParaRPr lang="en-US" b="1" dirty="0"/>
          </a:p>
          <a:p>
            <a:pPr lvl="1" eaLnBrk="1" hangingPunct="1">
              <a:buClr>
                <a:schemeClr val="tx2"/>
              </a:buClr>
              <a:buSzPct val="80000"/>
              <a:buFont typeface="Wingdings" pitchFamily="2" charset="2"/>
              <a:buChar char="§"/>
              <a:defRPr/>
            </a:pPr>
            <a:endParaRPr lang="en-US" b="1" dirty="0"/>
          </a:p>
        </p:txBody>
      </p:sp>
      <p:sp>
        <p:nvSpPr>
          <p:cNvPr id="53251" name="Slide Number Placeholder 5"/>
          <p:cNvSpPr>
            <a:spLocks noGrp="1"/>
          </p:cNvSpPr>
          <p:nvPr>
            <p:ph type="sldNum" sz="quarter" idx="12"/>
          </p:nvPr>
        </p:nvSpPr>
        <p:spPr>
          <a:noFill/>
        </p:spPr>
        <p:txBody>
          <a:bodyPr/>
          <a:lstStyle/>
          <a:p>
            <a:fld id="{3954D09A-31C1-4B63-8BF1-29BC7DA048A2}" type="slidenum">
              <a:rPr lang="en-US" smtClean="0"/>
              <a:pPr/>
              <a:t>44</a:t>
            </a:fld>
            <a:endParaRPr lang="en-US"/>
          </a:p>
        </p:txBody>
      </p:sp>
      <p:pic>
        <p:nvPicPr>
          <p:cNvPr id="7" name="Content Placeholder 10" descr="cameron_t31_cutaway.png"/>
          <p:cNvPicPr>
            <a:picLocks noChangeAspect="1"/>
          </p:cNvPicPr>
          <p:nvPr/>
        </p:nvPicPr>
        <p:blipFill rotWithShape="1">
          <a:blip r:embed="rId3" cstate="print"/>
          <a:srcRect t="32120" r="49737" b="10932"/>
          <a:stretch/>
        </p:blipFill>
        <p:spPr bwMode="auto">
          <a:xfrm>
            <a:off x="8746677" y="2532760"/>
            <a:ext cx="2857616" cy="3052114"/>
          </a:xfrm>
          <a:prstGeom prst="rect">
            <a:avLst/>
          </a:prstGeom>
          <a:noFill/>
          <a:ln w="9525">
            <a:noFill/>
            <a:miter lim="800000"/>
            <a:headEnd/>
            <a:tailEnd/>
          </a:ln>
        </p:spPr>
      </p:pic>
    </p:spTree>
    <p:extLst>
      <p:ext uri="{BB962C8B-B14F-4D97-AF65-F5344CB8AC3E}">
        <p14:creationId xmlns:p14="http://schemas.microsoft.com/office/powerpoint/2010/main" val="328554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6738">
                                            <p:txEl>
                                              <p:pRg st="1" end="1"/>
                                            </p:txEl>
                                          </p:spTgt>
                                        </p:tgtEl>
                                        <p:attrNameLst>
                                          <p:attrName>style.visibility</p:attrName>
                                        </p:attrNameLst>
                                      </p:cBhvr>
                                      <p:to>
                                        <p:strVal val="visible"/>
                                      </p:to>
                                    </p:set>
                                    <p:anim calcmode="lin" valueType="num">
                                      <p:cBhvr additive="base">
                                        <p:cTn id="7" dur="500" fill="hold"/>
                                        <p:tgtEl>
                                          <p:spTgt spid="11673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673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6738">
                                            <p:txEl>
                                              <p:pRg st="2" end="2"/>
                                            </p:txEl>
                                          </p:spTgt>
                                        </p:tgtEl>
                                        <p:attrNameLst>
                                          <p:attrName>style.visibility</p:attrName>
                                        </p:attrNameLst>
                                      </p:cBhvr>
                                      <p:to>
                                        <p:strVal val="visible"/>
                                      </p:to>
                                    </p:set>
                                    <p:anim calcmode="lin" valueType="num">
                                      <p:cBhvr additive="base">
                                        <p:cTn id="13" dur="500" fill="hold"/>
                                        <p:tgtEl>
                                          <p:spTgt spid="11673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673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6738">
                                            <p:txEl>
                                              <p:pRg st="3" end="3"/>
                                            </p:txEl>
                                          </p:spTgt>
                                        </p:tgtEl>
                                        <p:attrNameLst>
                                          <p:attrName>style.visibility</p:attrName>
                                        </p:attrNameLst>
                                      </p:cBhvr>
                                      <p:to>
                                        <p:strVal val="visible"/>
                                      </p:to>
                                    </p:set>
                                    <p:anim calcmode="lin" valueType="num">
                                      <p:cBhvr additive="base">
                                        <p:cTn id="19" dur="500" fill="hold"/>
                                        <p:tgtEl>
                                          <p:spTgt spid="11673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673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6738">
                                            <p:txEl>
                                              <p:pRg st="4" end="4"/>
                                            </p:txEl>
                                          </p:spTgt>
                                        </p:tgtEl>
                                        <p:attrNameLst>
                                          <p:attrName>style.visibility</p:attrName>
                                        </p:attrNameLst>
                                      </p:cBhvr>
                                      <p:to>
                                        <p:strVal val="visible"/>
                                      </p:to>
                                    </p:set>
                                    <p:anim calcmode="lin" valueType="num">
                                      <p:cBhvr additive="base">
                                        <p:cTn id="25" dur="500" fill="hold"/>
                                        <p:tgtEl>
                                          <p:spTgt spid="11673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673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6738">
                                            <p:txEl>
                                              <p:pRg st="5" end="5"/>
                                            </p:txEl>
                                          </p:spTgt>
                                        </p:tgtEl>
                                        <p:attrNameLst>
                                          <p:attrName>style.visibility</p:attrName>
                                        </p:attrNameLst>
                                      </p:cBhvr>
                                      <p:to>
                                        <p:strVal val="visible"/>
                                      </p:to>
                                    </p:set>
                                    <p:anim calcmode="lin" valueType="num">
                                      <p:cBhvr additive="base">
                                        <p:cTn id="31" dur="500" fill="hold"/>
                                        <p:tgtEl>
                                          <p:spTgt spid="11673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673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6738">
                                            <p:txEl>
                                              <p:pRg st="6" end="6"/>
                                            </p:txEl>
                                          </p:spTgt>
                                        </p:tgtEl>
                                        <p:attrNameLst>
                                          <p:attrName>style.visibility</p:attrName>
                                        </p:attrNameLst>
                                      </p:cBhvr>
                                      <p:to>
                                        <p:strVal val="visible"/>
                                      </p:to>
                                    </p:set>
                                    <p:anim calcmode="lin" valueType="num">
                                      <p:cBhvr additive="base">
                                        <p:cTn id="37" dur="500" fill="hold"/>
                                        <p:tgtEl>
                                          <p:spTgt spid="11673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673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6738">
                                            <p:txEl>
                                              <p:pRg st="7" end="7"/>
                                            </p:txEl>
                                          </p:spTgt>
                                        </p:tgtEl>
                                        <p:attrNameLst>
                                          <p:attrName>style.visibility</p:attrName>
                                        </p:attrNameLst>
                                      </p:cBhvr>
                                      <p:to>
                                        <p:strVal val="visible"/>
                                      </p:to>
                                    </p:set>
                                    <p:anim calcmode="lin" valueType="num">
                                      <p:cBhvr additive="base">
                                        <p:cTn id="43" dur="500" fill="hold"/>
                                        <p:tgtEl>
                                          <p:spTgt spid="11673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16738">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6"/>
          <p:cNvGraphicFramePr>
            <a:graphicFrameLocks noGrp="1"/>
          </p:cNvGraphicFramePr>
          <p:nvPr>
            <p:ph sz="half" idx="2"/>
          </p:nvPr>
        </p:nvGraphicFramePr>
        <p:xfrm>
          <a:off x="644614" y="1392194"/>
          <a:ext cx="7692081" cy="2201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sz="half" idx="1"/>
          </p:nvPr>
        </p:nvSpPr>
        <p:spPr>
          <a:xfrm>
            <a:off x="5717060" y="3758511"/>
            <a:ext cx="5384800" cy="2642289"/>
          </a:xfrm>
        </p:spPr>
        <p:txBody>
          <a:bodyPr>
            <a:normAutofit/>
          </a:bodyPr>
          <a:lstStyle/>
          <a:p>
            <a:r>
              <a:rPr lang="en-US" dirty="0"/>
              <a:t>Until we move pipeline debris or old hardened sealants that contain solids out of the way, we can not create a bead of lube sealant where we want it. </a:t>
            </a:r>
          </a:p>
          <a:p>
            <a:r>
              <a:rPr lang="en-US" dirty="0"/>
              <a:t>Do NOT grease until you Flush!!!</a:t>
            </a:r>
          </a:p>
          <a:p>
            <a:pPr marL="109728" indent="0">
              <a:buNone/>
            </a:pPr>
            <a:r>
              <a:rPr lang="en-US" dirty="0"/>
              <a:t> </a:t>
            </a:r>
          </a:p>
        </p:txBody>
      </p:sp>
      <p:sp>
        <p:nvSpPr>
          <p:cNvPr id="9" name="Title 8"/>
          <p:cNvSpPr>
            <a:spLocks noGrp="1"/>
          </p:cNvSpPr>
          <p:nvPr>
            <p:ph type="title"/>
          </p:nvPr>
        </p:nvSpPr>
        <p:spPr>
          <a:xfrm>
            <a:off x="609600" y="673439"/>
            <a:ext cx="10972800" cy="562237"/>
          </a:xfrm>
        </p:spPr>
        <p:txBody>
          <a:bodyPr>
            <a:normAutofit fontScale="90000"/>
          </a:bodyPr>
          <a:lstStyle/>
          <a:p>
            <a:r>
              <a:rPr lang="en-US" dirty="0"/>
              <a:t>Flush Sealant Progression</a:t>
            </a:r>
          </a:p>
        </p:txBody>
      </p:sp>
      <p:pic>
        <p:nvPicPr>
          <p:cNvPr id="7" name="Picture 4" descr="C:\Users\lgraham\AppData\Local\Microsoft\Windows\Temporary Internet Files\Content.IE5\70V9X97G\MP900437341[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84606" y="3394021"/>
            <a:ext cx="3358978" cy="27192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358728-R1-E018"/>
          <p:cNvPicPr>
            <a:picLocks noChangeAspect="1" noChangeArrowheads="1"/>
          </p:cNvPicPr>
          <p:nvPr/>
        </p:nvPicPr>
        <p:blipFill>
          <a:blip r:embed="rId8" cstate="print">
            <a:lum bright="18000"/>
          </a:blip>
          <a:srcRect/>
          <a:stretch>
            <a:fillRect/>
          </a:stretch>
        </p:blipFill>
        <p:spPr bwMode="auto">
          <a:xfrm>
            <a:off x="8921322" y="1622853"/>
            <a:ext cx="2718812" cy="1964723"/>
          </a:xfrm>
          <a:prstGeom prst="rect">
            <a:avLst/>
          </a:prstGeom>
          <a:noFill/>
          <a:ln w="9525">
            <a:noFill/>
            <a:miter lim="800000"/>
            <a:headEnd/>
            <a:tailEnd/>
          </a:ln>
        </p:spPr>
      </p:pic>
    </p:spTree>
    <p:extLst>
      <p:ext uri="{BB962C8B-B14F-4D97-AF65-F5344CB8AC3E}">
        <p14:creationId xmlns:p14="http://schemas.microsoft.com/office/powerpoint/2010/main" val="16417541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5"/>
          <p:cNvGraphicFramePr>
            <a:graphicFrameLocks noGrp="1"/>
          </p:cNvGraphicFramePr>
          <p:nvPr>
            <p:ph sz="half" idx="2"/>
            <p:extLst>
              <p:ext uri="{D42A27DB-BD31-4B8C-83A1-F6EECF244321}">
                <p14:modId xmlns:p14="http://schemas.microsoft.com/office/powerpoint/2010/main" val="2765889690"/>
              </p:ext>
            </p:extLst>
          </p:nvPr>
        </p:nvGraphicFramePr>
        <p:xfrm>
          <a:off x="6971441" y="1276862"/>
          <a:ext cx="4281191" cy="49653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5"/>
          <p:cNvSpPr>
            <a:spLocks noGrp="1"/>
          </p:cNvSpPr>
          <p:nvPr>
            <p:ph sz="half" idx="1"/>
          </p:nvPr>
        </p:nvSpPr>
        <p:spPr>
          <a:xfrm>
            <a:off x="609600" y="1779868"/>
            <a:ext cx="5384800" cy="4339578"/>
          </a:xfrm>
        </p:spPr>
        <p:txBody>
          <a:bodyPr>
            <a:normAutofit/>
          </a:bodyPr>
          <a:lstStyle/>
          <a:p>
            <a:r>
              <a:rPr lang="en-US" sz="2400" dirty="0">
                <a:solidFill>
                  <a:schemeClr val="tx1"/>
                </a:solidFill>
              </a:rPr>
              <a:t>Always Flush when fighting leaking and/or hard to operate valves</a:t>
            </a:r>
          </a:p>
          <a:p>
            <a:r>
              <a:rPr lang="en-US" sz="2400" dirty="0">
                <a:solidFill>
                  <a:schemeClr val="tx1"/>
                </a:solidFill>
              </a:rPr>
              <a:t>Lubricate new valves</a:t>
            </a:r>
          </a:p>
          <a:p>
            <a:r>
              <a:rPr lang="en-US" sz="2400" dirty="0">
                <a:solidFill>
                  <a:schemeClr val="tx1"/>
                </a:solidFill>
              </a:rPr>
              <a:t>Bulk-Sealant allows heavy lubrication + light sealing</a:t>
            </a:r>
          </a:p>
          <a:p>
            <a:r>
              <a:rPr lang="en-US" sz="2400" dirty="0">
                <a:solidFill>
                  <a:schemeClr val="tx1"/>
                </a:solidFill>
              </a:rPr>
              <a:t>Stick-Sealant allows light lubrication + heavy sealing (higher viscosity)</a:t>
            </a:r>
          </a:p>
          <a:p>
            <a:r>
              <a:rPr lang="en-US" sz="2400" dirty="0">
                <a:solidFill>
                  <a:schemeClr val="tx1"/>
                </a:solidFill>
              </a:rPr>
              <a:t>Teflon should only be used in extreme emergencies</a:t>
            </a:r>
          </a:p>
          <a:p>
            <a:endParaRPr lang="en-US" dirty="0"/>
          </a:p>
        </p:txBody>
      </p:sp>
      <p:sp>
        <p:nvSpPr>
          <p:cNvPr id="9" name="Title 8"/>
          <p:cNvSpPr>
            <a:spLocks noGrp="1"/>
          </p:cNvSpPr>
          <p:nvPr>
            <p:ph type="title"/>
          </p:nvPr>
        </p:nvSpPr>
        <p:spPr>
          <a:xfrm>
            <a:off x="609600" y="665203"/>
            <a:ext cx="10972800" cy="611659"/>
          </a:xfrm>
        </p:spPr>
        <p:txBody>
          <a:bodyPr>
            <a:normAutofit fontScale="90000"/>
          </a:bodyPr>
          <a:lstStyle/>
          <a:p>
            <a:r>
              <a:rPr lang="en-US" dirty="0"/>
              <a:t>Flush Sealant Progression</a:t>
            </a:r>
          </a:p>
        </p:txBody>
      </p:sp>
    </p:spTree>
    <p:extLst>
      <p:ext uri="{BB962C8B-B14F-4D97-AF65-F5344CB8AC3E}">
        <p14:creationId xmlns:p14="http://schemas.microsoft.com/office/powerpoint/2010/main" val="3367961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490134" y="609600"/>
            <a:ext cx="9211733" cy="980049"/>
          </a:xfrm>
        </p:spPr>
        <p:txBody>
          <a:bodyPr/>
          <a:lstStyle/>
          <a:p>
            <a:pPr algn="ctr" eaLnBrk="1" hangingPunct="1"/>
            <a:r>
              <a:rPr lang="en-US" dirty="0">
                <a:solidFill>
                  <a:schemeClr val="tx1"/>
                </a:solidFill>
              </a:rPr>
              <a:t>Injection Pressures</a:t>
            </a:r>
          </a:p>
        </p:txBody>
      </p:sp>
      <p:sp>
        <p:nvSpPr>
          <p:cNvPr id="46083" name="Text Placeholder 3"/>
          <p:cNvSpPr>
            <a:spLocks noGrp="1"/>
          </p:cNvSpPr>
          <p:nvPr>
            <p:ph type="body" sz="half" idx="2"/>
          </p:nvPr>
        </p:nvSpPr>
        <p:spPr>
          <a:xfrm>
            <a:off x="1941340" y="2489981"/>
            <a:ext cx="3080825" cy="3831102"/>
          </a:xfrm>
        </p:spPr>
        <p:txBody>
          <a:bodyPr/>
          <a:lstStyle/>
          <a:p>
            <a:pPr>
              <a:buFont typeface="Arial" panose="020B0604020202020204" pitchFamily="34" charset="0"/>
              <a:buChar char="•"/>
            </a:pPr>
            <a:r>
              <a:rPr lang="en-US" sz="2800" dirty="0">
                <a:solidFill>
                  <a:schemeClr val="tx1"/>
                </a:solidFill>
              </a:rPr>
              <a:t>Line Pressure</a:t>
            </a:r>
          </a:p>
          <a:p>
            <a:pPr>
              <a:buFont typeface="Arial" panose="020B0604020202020204" pitchFamily="34" charset="0"/>
              <a:buChar char="•"/>
            </a:pPr>
            <a:r>
              <a:rPr lang="en-US" sz="2800" dirty="0">
                <a:solidFill>
                  <a:schemeClr val="tx1"/>
                </a:solidFill>
              </a:rPr>
              <a:t>Distance </a:t>
            </a:r>
          </a:p>
          <a:p>
            <a:pPr>
              <a:buFont typeface="Arial" panose="020B0604020202020204" pitchFamily="34" charset="0"/>
              <a:buChar char="•"/>
            </a:pPr>
            <a:r>
              <a:rPr lang="en-US" sz="2800" dirty="0">
                <a:solidFill>
                  <a:schemeClr val="tx1"/>
                </a:solidFill>
              </a:rPr>
              <a:t>Viscosity</a:t>
            </a:r>
          </a:p>
          <a:p>
            <a:pPr lvl="1"/>
            <a:r>
              <a:rPr lang="en-US" sz="2600" dirty="0">
                <a:solidFill>
                  <a:schemeClr val="tx1"/>
                </a:solidFill>
              </a:rPr>
              <a:t>Flush – 1000psi</a:t>
            </a:r>
          </a:p>
          <a:p>
            <a:pPr lvl="1"/>
            <a:r>
              <a:rPr lang="en-US" sz="2600" dirty="0">
                <a:solidFill>
                  <a:schemeClr val="tx1"/>
                </a:solidFill>
              </a:rPr>
              <a:t>Bulk- 1250psi</a:t>
            </a:r>
          </a:p>
          <a:p>
            <a:pPr lvl="1"/>
            <a:r>
              <a:rPr lang="en-US" sz="2600" dirty="0">
                <a:solidFill>
                  <a:schemeClr val="tx1"/>
                </a:solidFill>
              </a:rPr>
              <a:t>Stick- 1500psi</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745" y="1827628"/>
            <a:ext cx="4650398" cy="3900744"/>
          </a:xfrm>
          <a:prstGeom prst="rect">
            <a:avLst/>
          </a:prstGeom>
        </p:spPr>
      </p:pic>
    </p:spTree>
    <p:extLst>
      <p:ext uri="{BB962C8B-B14F-4D97-AF65-F5344CB8AC3E}">
        <p14:creationId xmlns:p14="http://schemas.microsoft.com/office/powerpoint/2010/main" val="3170731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856397"/>
          </a:xfrm>
        </p:spPr>
        <p:txBody>
          <a:bodyPr>
            <a:noAutofit/>
          </a:bodyPr>
          <a:lstStyle/>
          <a:p>
            <a:r>
              <a:rPr lang="en-US" sz="3600" dirty="0"/>
              <a:t>Hand Held Hydraulic Injection Pump  </a:t>
            </a:r>
          </a:p>
        </p:txBody>
      </p:sp>
      <p:sp>
        <p:nvSpPr>
          <p:cNvPr id="4" name="Rectangle 3"/>
          <p:cNvSpPr/>
          <p:nvPr/>
        </p:nvSpPr>
        <p:spPr>
          <a:xfrm>
            <a:off x="1676400" y="3048000"/>
            <a:ext cx="6096000" cy="338554"/>
          </a:xfrm>
          <a:prstGeom prst="rect">
            <a:avLst/>
          </a:prstGeom>
        </p:spPr>
        <p:txBody>
          <a:bodyPr wrap="square">
            <a:spAutoFit/>
          </a:bodyPr>
          <a:lstStyle/>
          <a:p>
            <a:r>
              <a:rPr lang="en-US" sz="1600" b="1" dirty="0">
                <a:latin typeface="Arial" pitchFamily="34" charset="0"/>
                <a:cs typeface="Arial" pitchFamily="34" charset="0"/>
              </a:rPr>
              <a:t>HYDRAULIC GREASE GUN WITH CASE</a:t>
            </a:r>
            <a:endParaRPr lang="en-US" sz="1600" dirty="0">
              <a:latin typeface="Arial" pitchFamily="34" charset="0"/>
              <a:cs typeface="Arial" pitchFamily="34" charset="0"/>
            </a:endParaRPr>
          </a:p>
        </p:txBody>
      </p:sp>
      <p:pic>
        <p:nvPicPr>
          <p:cNvPr id="5" name="Picture 3" descr="open1"/>
          <p:cNvPicPr>
            <a:picLocks noChangeAspect="1" noChangeArrowheads="1"/>
          </p:cNvPicPr>
          <p:nvPr/>
        </p:nvPicPr>
        <p:blipFill>
          <a:blip r:embed="rId2" cstate="print"/>
          <a:srcRect/>
          <a:stretch>
            <a:fillRect/>
          </a:stretch>
        </p:blipFill>
        <p:spPr bwMode="auto">
          <a:xfrm>
            <a:off x="1981200" y="3505200"/>
            <a:ext cx="3690922" cy="2286000"/>
          </a:xfrm>
          <a:prstGeom prst="rect">
            <a:avLst/>
          </a:prstGeom>
          <a:noFill/>
          <a:ln w="9525">
            <a:noFill/>
            <a:miter lim="800000"/>
            <a:headEnd/>
            <a:tailEnd/>
          </a:ln>
        </p:spPr>
      </p:pic>
      <p:sp>
        <p:nvSpPr>
          <p:cNvPr id="6" name="Rectangle 5"/>
          <p:cNvSpPr/>
          <p:nvPr/>
        </p:nvSpPr>
        <p:spPr>
          <a:xfrm>
            <a:off x="6019800" y="4648201"/>
            <a:ext cx="4648200" cy="1169551"/>
          </a:xfrm>
          <a:prstGeom prst="rect">
            <a:avLst/>
          </a:prstGeom>
        </p:spPr>
        <p:txBody>
          <a:bodyPr wrap="square">
            <a:spAutoFit/>
          </a:bodyPr>
          <a:lstStyle/>
          <a:p>
            <a:endParaRPr lang="en-US" sz="1400" b="1" dirty="0">
              <a:latin typeface="Arial" pitchFamily="34" charset="0"/>
              <a:cs typeface="Arial" pitchFamily="34" charset="0"/>
            </a:endParaRPr>
          </a:p>
          <a:p>
            <a:r>
              <a:rPr lang="en-US" sz="1400" b="1" dirty="0">
                <a:latin typeface="Arial" pitchFamily="34" charset="0"/>
                <a:cs typeface="Arial" pitchFamily="34" charset="0"/>
              </a:rPr>
              <a:t>- Generates up to 10,000 psi </a:t>
            </a:r>
          </a:p>
          <a:p>
            <a:r>
              <a:rPr lang="en-US" sz="1400" b="1" dirty="0">
                <a:latin typeface="Arial" pitchFamily="34" charset="0"/>
                <a:cs typeface="Arial" pitchFamily="34" charset="0"/>
              </a:rPr>
              <a:t>- 44 strokes per ounce or 352 strokes per stick</a:t>
            </a:r>
          </a:p>
          <a:p>
            <a:r>
              <a:rPr lang="en-US" sz="1400" b="1" dirty="0">
                <a:latin typeface="Arial" pitchFamily="34" charset="0"/>
                <a:cs typeface="Arial" pitchFamily="34" charset="0"/>
              </a:rPr>
              <a:t>- Barrel holds up to 12 oz. of sealant</a:t>
            </a:r>
          </a:p>
          <a:p>
            <a:r>
              <a:rPr lang="en-US" sz="1400" b="1" dirty="0">
                <a:latin typeface="Arial" pitchFamily="34" charset="0"/>
                <a:cs typeface="Arial" pitchFamily="34" charset="0"/>
              </a:rPr>
              <a:t>- Generate hydraulic pressure easily</a:t>
            </a:r>
          </a:p>
        </p:txBody>
      </p:sp>
      <p:pic>
        <p:nvPicPr>
          <p:cNvPr id="9" name="Picture 3"/>
          <p:cNvPicPr>
            <a:picLocks noChangeAspect="1" noChangeArrowheads="1"/>
          </p:cNvPicPr>
          <p:nvPr/>
        </p:nvPicPr>
        <p:blipFill>
          <a:blip r:embed="rId3" cstate="print"/>
          <a:srcRect/>
          <a:stretch>
            <a:fillRect/>
          </a:stretch>
        </p:blipFill>
        <p:spPr bwMode="auto">
          <a:xfrm>
            <a:off x="1693061" y="1533325"/>
            <a:ext cx="4267200" cy="1371600"/>
          </a:xfrm>
          <a:prstGeom prst="rect">
            <a:avLst/>
          </a:prstGeom>
          <a:noFill/>
          <a:ln w="9525">
            <a:no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6934200" y="1524000"/>
            <a:ext cx="3048000" cy="3048000"/>
          </a:xfrm>
          <a:prstGeom prst="rect">
            <a:avLst/>
          </a:prstGeom>
          <a:noFill/>
          <a:ln w="9525">
            <a:noFill/>
            <a:miter lim="800000"/>
            <a:headEnd/>
            <a:tailEnd/>
          </a:ln>
        </p:spPr>
      </p:pic>
      <p:sp>
        <p:nvSpPr>
          <p:cNvPr id="13" name="Rectangle 12"/>
          <p:cNvSpPr/>
          <p:nvPr/>
        </p:nvSpPr>
        <p:spPr>
          <a:xfrm>
            <a:off x="2433622" y="5961077"/>
            <a:ext cx="6477000" cy="369332"/>
          </a:xfrm>
          <a:prstGeom prst="rect">
            <a:avLst/>
          </a:prstGeom>
        </p:spPr>
        <p:txBody>
          <a:bodyPr wrap="square">
            <a:spAutoFit/>
          </a:bodyPr>
          <a:lstStyle/>
          <a:p>
            <a:r>
              <a:rPr lang="en-US" b="1" dirty="0">
                <a:latin typeface="Arial" pitchFamily="34" charset="0"/>
                <a:cs typeface="Arial" pitchFamily="34" charset="0"/>
              </a:rPr>
              <a:t>ALWAYS USE A HIGH PRESSURE INJECTION GAUGE</a:t>
            </a:r>
          </a:p>
        </p:txBody>
      </p:sp>
    </p:spTree>
    <p:extLst>
      <p:ext uri="{BB962C8B-B14F-4D97-AF65-F5344CB8AC3E}">
        <p14:creationId xmlns:p14="http://schemas.microsoft.com/office/powerpoint/2010/main" val="4180934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12" y="0"/>
            <a:ext cx="2971800" cy="3083123"/>
          </a:xfrm>
          <a:prstGeom prst="rect">
            <a:avLst/>
          </a:prstGeom>
        </p:spPr>
      </p:pic>
      <p:sp>
        <p:nvSpPr>
          <p:cNvPr id="3" name="Rectangle 2"/>
          <p:cNvSpPr/>
          <p:nvPr/>
        </p:nvSpPr>
        <p:spPr>
          <a:xfrm>
            <a:off x="5867400" y="533400"/>
            <a:ext cx="4572000" cy="4770537"/>
          </a:xfrm>
          <a:prstGeom prst="rect">
            <a:avLst/>
          </a:prstGeom>
        </p:spPr>
        <p:txBody>
          <a:bodyPr>
            <a:spAutoFit/>
          </a:bodyPr>
          <a:lstStyle/>
          <a:p>
            <a:r>
              <a:rPr lang="en-US" sz="1600" b="1" u="sng" dirty="0" err="1">
                <a:effectLst>
                  <a:outerShdw blurRad="38100" dist="38100" dir="2700000" algn="tl">
                    <a:srgbClr val="000000">
                      <a:alpha val="43137"/>
                    </a:srgbClr>
                  </a:outerShdw>
                </a:effectLst>
                <a:latin typeface="Arial" pitchFamily="34" charset="0"/>
                <a:cs typeface="Arial" pitchFamily="34" charset="0"/>
              </a:rPr>
              <a:t>Pnuematic</a:t>
            </a:r>
            <a:r>
              <a:rPr lang="en-US" sz="1600" b="1" u="sng" dirty="0">
                <a:effectLst>
                  <a:outerShdw blurRad="38100" dist="38100" dir="2700000" algn="tl">
                    <a:srgbClr val="000000">
                      <a:alpha val="43137"/>
                    </a:srgbClr>
                  </a:outerShdw>
                </a:effectLst>
                <a:latin typeface="Arial" pitchFamily="34" charset="0"/>
                <a:cs typeface="Arial" pitchFamily="34" charset="0"/>
              </a:rPr>
              <a:t> Grease Guns</a:t>
            </a:r>
            <a:br>
              <a:rPr lang="en-US" sz="1600" b="1" u="sng" dirty="0">
                <a:effectLst>
                  <a:outerShdw blurRad="38100" dist="38100" dir="2700000" algn="tl">
                    <a:srgbClr val="000000">
                      <a:alpha val="43137"/>
                    </a:srgbClr>
                  </a:outerShdw>
                </a:effectLst>
                <a:latin typeface="Arial" pitchFamily="34" charset="0"/>
                <a:cs typeface="Arial" pitchFamily="34" charset="0"/>
              </a:rPr>
            </a:br>
            <a:br>
              <a:rPr lang="en-US" sz="1600" b="1" u="sng" dirty="0">
                <a:effectLst>
                  <a:outerShdw blurRad="38100" dist="38100" dir="2700000" algn="tl">
                    <a:srgbClr val="000000">
                      <a:alpha val="43137"/>
                    </a:srgbClr>
                  </a:outerShdw>
                </a:effectLst>
                <a:latin typeface="Arial" pitchFamily="34" charset="0"/>
                <a:cs typeface="Arial" pitchFamily="34" charset="0"/>
              </a:rPr>
            </a:br>
            <a:r>
              <a:rPr lang="en-US" sz="1600" dirty="0">
                <a:latin typeface="Arial" pitchFamily="34" charset="0"/>
                <a:cs typeface="Arial" pitchFamily="34" charset="0"/>
              </a:rPr>
              <a:t>Bulk Material</a:t>
            </a:r>
            <a:br>
              <a:rPr lang="en-US" sz="1600" dirty="0">
                <a:latin typeface="Arial" pitchFamily="34" charset="0"/>
                <a:cs typeface="Arial" pitchFamily="34" charset="0"/>
              </a:rPr>
            </a:br>
            <a:br>
              <a:rPr lang="en-US" sz="1600" dirty="0">
                <a:latin typeface="Arial" pitchFamily="34" charset="0"/>
                <a:cs typeface="Arial" pitchFamily="34" charset="0"/>
              </a:rPr>
            </a:br>
            <a:r>
              <a:rPr lang="en-US" sz="1600" b="1" i="1" dirty="0">
                <a:latin typeface="Arial" pitchFamily="34" charset="0"/>
                <a:cs typeface="Arial" pitchFamily="34" charset="0"/>
              </a:rPr>
              <a:t>Tough – Fast  - Mobile</a:t>
            </a:r>
            <a:br>
              <a:rPr lang="en-US" sz="1600" dirty="0">
                <a:latin typeface="Arial" pitchFamily="34" charset="0"/>
                <a:cs typeface="Arial" pitchFamily="34" charset="0"/>
              </a:rPr>
            </a:br>
            <a:endParaRPr lang="en-US" sz="1600" dirty="0">
              <a:latin typeface="Arial" pitchFamily="34" charset="0"/>
              <a:cs typeface="Arial" pitchFamily="34" charset="0"/>
            </a:endParaRPr>
          </a:p>
          <a:p>
            <a:r>
              <a:rPr lang="en-US" sz="1600" dirty="0">
                <a:latin typeface="Arial" pitchFamily="34" charset="0"/>
                <a:cs typeface="Arial" pitchFamily="34" charset="0"/>
              </a:rPr>
              <a:t>Pneumatic hose assemblies. </a:t>
            </a:r>
            <a:br>
              <a:rPr lang="en-US" sz="1600" dirty="0">
                <a:latin typeface="Arial" pitchFamily="34" charset="0"/>
                <a:cs typeface="Arial" pitchFamily="34" charset="0"/>
              </a:rPr>
            </a:br>
            <a:br>
              <a:rPr lang="en-US" sz="1600" dirty="0">
                <a:latin typeface="Arial" pitchFamily="34" charset="0"/>
                <a:cs typeface="Arial" pitchFamily="34" charset="0"/>
              </a:rPr>
            </a:br>
            <a:r>
              <a:rPr lang="en-US" sz="1600" dirty="0">
                <a:latin typeface="Arial" pitchFamily="34" charset="0"/>
                <a:cs typeface="Arial" pitchFamily="34" charset="0"/>
              </a:rPr>
              <a:t>Control is placed into the hands of the tech. Standing next to the valve, the tech can throttle delivery speed, watch injection pressures and relieve coupler pressure; the safest design.</a:t>
            </a:r>
            <a:br>
              <a:rPr lang="en-US" sz="1600" dirty="0">
                <a:latin typeface="Arial" pitchFamily="34" charset="0"/>
                <a:cs typeface="Arial" pitchFamily="34" charset="0"/>
              </a:rPr>
            </a:br>
            <a:br>
              <a:rPr lang="en-US" sz="1600" dirty="0">
                <a:latin typeface="Arial" pitchFamily="34" charset="0"/>
                <a:cs typeface="Arial" pitchFamily="34" charset="0"/>
              </a:rPr>
            </a:br>
            <a:r>
              <a:rPr lang="en-US" sz="1600" dirty="0">
                <a:latin typeface="Arial" pitchFamily="34" charset="0"/>
                <a:cs typeface="Arial" pitchFamily="34" charset="0"/>
              </a:rPr>
              <a:t>Simple load the can or pail, connect air and squeeze the control handle.</a:t>
            </a:r>
            <a:br>
              <a:rPr lang="en-US" sz="1600" dirty="0">
                <a:latin typeface="Arial" pitchFamily="34" charset="0"/>
                <a:cs typeface="Arial" pitchFamily="34" charset="0"/>
              </a:rPr>
            </a:br>
            <a:br>
              <a:rPr lang="en-US" sz="1600" dirty="0">
                <a:latin typeface="Arial" pitchFamily="34" charset="0"/>
                <a:cs typeface="Arial" pitchFamily="34" charset="0"/>
              </a:rPr>
            </a:br>
            <a:r>
              <a:rPr lang="en-US" sz="1600" dirty="0">
                <a:latin typeface="Arial" pitchFamily="34" charset="0"/>
                <a:cs typeface="Arial" pitchFamily="34" charset="0"/>
              </a:rPr>
              <a:t>Fewest moving parts means there is less fuss, the gun is easier to maintain and has less field problems.</a:t>
            </a:r>
          </a:p>
        </p:txBody>
      </p:sp>
      <p:pic>
        <p:nvPicPr>
          <p:cNvPr id="4"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50012" y="3219158"/>
            <a:ext cx="2057400" cy="2743201"/>
          </a:xfrm>
          <a:prstGeom prst="rect">
            <a:avLst/>
          </a:prstGeom>
        </p:spPr>
      </p:pic>
    </p:spTree>
    <p:extLst>
      <p:ext uri="{BB962C8B-B14F-4D97-AF65-F5344CB8AC3E}">
        <p14:creationId xmlns:p14="http://schemas.microsoft.com/office/powerpoint/2010/main" val="1159704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32597"/>
          </a:xfrm>
        </p:spPr>
        <p:txBody>
          <a:bodyPr/>
          <a:lstStyle/>
          <a:p>
            <a:r>
              <a:rPr lang="en-US" dirty="0"/>
              <a:t>Reactive Valve Maintenance</a:t>
            </a:r>
          </a:p>
        </p:txBody>
      </p:sp>
      <p:sp>
        <p:nvSpPr>
          <p:cNvPr id="3" name="Content Placeholder 2"/>
          <p:cNvSpPr>
            <a:spLocks noGrp="1"/>
          </p:cNvSpPr>
          <p:nvPr>
            <p:ph idx="1"/>
          </p:nvPr>
        </p:nvSpPr>
        <p:spPr>
          <a:xfrm>
            <a:off x="1097280" y="1713654"/>
            <a:ext cx="10058400" cy="4023360"/>
          </a:xfrm>
        </p:spPr>
        <p:txBody>
          <a:bodyPr/>
          <a:lstStyle/>
          <a:p>
            <a:pPr>
              <a:buFont typeface="Arial" panose="020B0604020202020204" pitchFamily="34" charset="0"/>
              <a:buChar char="•"/>
            </a:pPr>
            <a:r>
              <a:rPr lang="en-US" dirty="0"/>
              <a:t>It’s already too late.</a:t>
            </a:r>
          </a:p>
          <a:p>
            <a:pPr>
              <a:buFont typeface="Arial" panose="020B0604020202020204" pitchFamily="34" charset="0"/>
              <a:buChar char="•"/>
            </a:pPr>
            <a:r>
              <a:rPr lang="en-US" dirty="0"/>
              <a:t>Primary reason for hard to turn or inoperable valves is lack of maintenance</a:t>
            </a:r>
          </a:p>
          <a:p>
            <a:pPr>
              <a:buFont typeface="Arial" panose="020B0604020202020204" pitchFamily="34" charset="0"/>
              <a:buChar char="•"/>
            </a:pPr>
            <a:r>
              <a:rPr lang="en-US" dirty="0"/>
              <a:t>Repairing/ replacing valves is an incredibly costly undertaking</a:t>
            </a:r>
          </a:p>
          <a:p>
            <a:pPr lvl="1">
              <a:buFont typeface="Arial" panose="020B0604020202020204" pitchFamily="34" charset="0"/>
              <a:buChar char="•"/>
            </a:pPr>
            <a:r>
              <a:rPr lang="en-US" dirty="0"/>
              <a:t>Front end maintenance is a much cheaper option</a:t>
            </a:r>
          </a:p>
          <a:p>
            <a:pPr>
              <a:buFont typeface="Arial" panose="020B0604020202020204" pitchFamily="34" charset="0"/>
              <a:buChar char="•"/>
            </a:pPr>
            <a:r>
              <a:rPr lang="en-US" dirty="0"/>
              <a:t>Gradual Depreciation</a:t>
            </a:r>
          </a:p>
          <a:p>
            <a:pPr lvl="1">
              <a:buFont typeface="Arial" panose="020B0604020202020204" pitchFamily="34" charset="0"/>
              <a:buChar char="•"/>
            </a:pPr>
            <a:r>
              <a:rPr lang="en-US" dirty="0"/>
              <a:t>Could have been prevented</a:t>
            </a:r>
          </a:p>
          <a:p>
            <a:pPr>
              <a:buFont typeface="Arial" panose="020B0604020202020204" pitchFamily="34" charset="0"/>
              <a:buChar char="•"/>
            </a:pPr>
            <a:endParaRPr lang="en-US"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6675120" y="3149601"/>
            <a:ext cx="4480560" cy="2827868"/>
          </a:xfrm>
          <a:prstGeom prst="rect">
            <a:avLst/>
          </a:prstGeom>
        </p:spPr>
      </p:pic>
    </p:spTree>
    <p:extLst>
      <p:ext uri="{BB962C8B-B14F-4D97-AF65-F5344CB8AC3E}">
        <p14:creationId xmlns:p14="http://schemas.microsoft.com/office/powerpoint/2010/main" val="10209682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p:cNvSpPr>
            <a:spLocks noGrp="1"/>
          </p:cNvSpPr>
          <p:nvPr>
            <p:ph sz="half" idx="1"/>
          </p:nvPr>
        </p:nvSpPr>
        <p:spPr>
          <a:xfrm>
            <a:off x="6565558" y="1536780"/>
            <a:ext cx="5318876" cy="5028777"/>
          </a:xfrm>
        </p:spPr>
        <p:txBody>
          <a:bodyPr>
            <a:normAutofit lnSpcReduction="10000"/>
          </a:bodyPr>
          <a:lstStyle/>
          <a:p>
            <a:pPr marL="109728" indent="0">
              <a:buNone/>
            </a:pPr>
            <a:r>
              <a:rPr lang="en-US" sz="1400" dirty="0">
                <a:solidFill>
                  <a:schemeClr val="tx1"/>
                </a:solidFill>
                <a:cs typeface="Arial" pitchFamily="34" charset="0"/>
              </a:rPr>
              <a:t>Durable laminated card that gives you the approximate amount of Valve Flush &amp; Sealant required for various types and sizes of valves.  </a:t>
            </a:r>
          </a:p>
          <a:p>
            <a:pPr marL="109728" indent="0">
              <a:buNone/>
            </a:pPr>
            <a:endParaRPr lang="en-US" sz="1400" dirty="0">
              <a:solidFill>
                <a:schemeClr val="tx1"/>
              </a:solidFill>
              <a:cs typeface="Arial" pitchFamily="34" charset="0"/>
            </a:endParaRPr>
          </a:p>
          <a:p>
            <a:pPr algn="ctr">
              <a:spcBef>
                <a:spcPct val="0"/>
              </a:spcBef>
              <a:buClrTx/>
              <a:buSzTx/>
              <a:buFontTx/>
              <a:buNone/>
            </a:pPr>
            <a:endParaRPr lang="en-US" sz="1400" dirty="0">
              <a:solidFill>
                <a:schemeClr val="tx1"/>
              </a:solidFill>
            </a:endParaRPr>
          </a:p>
          <a:p>
            <a:pPr>
              <a:spcBef>
                <a:spcPct val="0"/>
              </a:spcBef>
              <a:buClrTx/>
            </a:pPr>
            <a:r>
              <a:rPr lang="en-US" sz="1400" dirty="0">
                <a:solidFill>
                  <a:schemeClr val="tx1"/>
                </a:solidFill>
                <a:cs typeface="Arial" pitchFamily="34" charset="0"/>
              </a:rPr>
              <a:t>How many </a:t>
            </a:r>
            <a:r>
              <a:rPr lang="en-US" sz="1400" u="sng" dirty="0">
                <a:solidFill>
                  <a:schemeClr val="tx1"/>
                </a:solidFill>
                <a:cs typeface="Arial" pitchFamily="34" charset="0"/>
              </a:rPr>
              <a:t>strokes</a:t>
            </a:r>
            <a:r>
              <a:rPr lang="en-US" sz="1400" dirty="0">
                <a:solidFill>
                  <a:schemeClr val="tx1"/>
                </a:solidFill>
                <a:cs typeface="Arial" pitchFamily="34" charset="0"/>
              </a:rPr>
              <a:t> using a hand held grease gun does it take to </a:t>
            </a:r>
          </a:p>
          <a:p>
            <a:pPr algn="ctr">
              <a:spcBef>
                <a:spcPct val="0"/>
              </a:spcBef>
              <a:buClrTx/>
              <a:buSzTx/>
              <a:buFontTx/>
              <a:buNone/>
            </a:pPr>
            <a:r>
              <a:rPr lang="en-US" sz="1400" dirty="0">
                <a:solidFill>
                  <a:schemeClr val="tx1"/>
                </a:solidFill>
                <a:cs typeface="Arial" pitchFamily="34" charset="0"/>
              </a:rPr>
              <a:t>fully lubricate a 12” Cameron?</a:t>
            </a:r>
          </a:p>
          <a:p>
            <a:pPr algn="ctr">
              <a:spcBef>
                <a:spcPct val="0"/>
              </a:spcBef>
              <a:buClrTx/>
              <a:buNone/>
            </a:pPr>
            <a:r>
              <a:rPr lang="en-US" sz="1400" dirty="0">
                <a:solidFill>
                  <a:schemeClr val="tx1"/>
                </a:solidFill>
              </a:rPr>
              <a:t>440 strokes = 10 ounces</a:t>
            </a:r>
          </a:p>
          <a:p>
            <a:pPr algn="ctr">
              <a:spcBef>
                <a:spcPct val="0"/>
              </a:spcBef>
              <a:buClrTx/>
              <a:buSzTx/>
              <a:buFontTx/>
              <a:buNone/>
            </a:pPr>
            <a:endParaRPr lang="en-US" sz="1400" dirty="0">
              <a:solidFill>
                <a:schemeClr val="tx1"/>
              </a:solidFill>
              <a:cs typeface="Arial" pitchFamily="34" charset="0"/>
            </a:endParaRPr>
          </a:p>
          <a:p>
            <a:pPr>
              <a:spcBef>
                <a:spcPct val="0"/>
              </a:spcBef>
              <a:buClrTx/>
            </a:pPr>
            <a:r>
              <a:rPr lang="en-US" sz="1400" dirty="0">
                <a:solidFill>
                  <a:schemeClr val="tx1"/>
                </a:solidFill>
                <a:cs typeface="Arial" pitchFamily="34" charset="0"/>
              </a:rPr>
              <a:t>How many </a:t>
            </a:r>
            <a:r>
              <a:rPr lang="en-US" sz="1400" u="sng" dirty="0">
                <a:solidFill>
                  <a:schemeClr val="tx1"/>
                </a:solidFill>
                <a:cs typeface="Arial" pitchFamily="34" charset="0"/>
              </a:rPr>
              <a:t>strokes</a:t>
            </a:r>
            <a:r>
              <a:rPr lang="en-US" sz="1400" dirty="0">
                <a:solidFill>
                  <a:schemeClr val="tx1"/>
                </a:solidFill>
                <a:cs typeface="Arial" pitchFamily="34" charset="0"/>
              </a:rPr>
              <a:t> using a hand held grease gun does it take to </a:t>
            </a:r>
          </a:p>
          <a:p>
            <a:pPr algn="ctr">
              <a:spcBef>
                <a:spcPct val="0"/>
              </a:spcBef>
              <a:buClrTx/>
              <a:buSzTx/>
              <a:buFontTx/>
              <a:buNone/>
            </a:pPr>
            <a:r>
              <a:rPr lang="en-US" sz="1400" dirty="0">
                <a:solidFill>
                  <a:schemeClr val="tx1"/>
                </a:solidFill>
                <a:cs typeface="Arial" pitchFamily="34" charset="0"/>
              </a:rPr>
              <a:t>fully lubricate a 4” Nordstrom?</a:t>
            </a:r>
          </a:p>
          <a:p>
            <a:pPr algn="ctr">
              <a:spcBef>
                <a:spcPct val="0"/>
              </a:spcBef>
              <a:buClrTx/>
              <a:buNone/>
            </a:pPr>
            <a:r>
              <a:rPr lang="en-US" sz="1400" dirty="0">
                <a:solidFill>
                  <a:schemeClr val="tx1"/>
                </a:solidFill>
              </a:rPr>
              <a:t>220 strokes = 5 ounces</a:t>
            </a:r>
          </a:p>
          <a:p>
            <a:pPr>
              <a:spcBef>
                <a:spcPct val="0"/>
              </a:spcBef>
              <a:buClrTx/>
              <a:buNone/>
            </a:pPr>
            <a:endParaRPr lang="en-US" sz="1400" dirty="0">
              <a:solidFill>
                <a:schemeClr val="tx1"/>
              </a:solidFill>
            </a:endParaRPr>
          </a:p>
          <a:p>
            <a:pPr>
              <a:spcBef>
                <a:spcPct val="0"/>
              </a:spcBef>
              <a:buClrTx/>
              <a:buNone/>
            </a:pPr>
            <a:r>
              <a:rPr lang="en-US" sz="1800" u="sng" dirty="0">
                <a:solidFill>
                  <a:schemeClr val="tx1"/>
                </a:solidFill>
              </a:rPr>
              <a:t>Key Takeaways: </a:t>
            </a:r>
          </a:p>
          <a:p>
            <a:pPr>
              <a:spcBef>
                <a:spcPct val="0"/>
              </a:spcBef>
              <a:buClrTx/>
              <a:buNone/>
            </a:pPr>
            <a:endParaRPr lang="en-US" sz="1400" dirty="0">
              <a:solidFill>
                <a:schemeClr val="tx1"/>
              </a:solidFill>
            </a:endParaRPr>
          </a:p>
          <a:p>
            <a:pPr marL="285750" indent="-285750">
              <a:lnSpc>
                <a:spcPct val="80000"/>
              </a:lnSpc>
              <a:spcBef>
                <a:spcPct val="0"/>
              </a:spcBef>
              <a:buClr>
                <a:schemeClr val="tx2"/>
              </a:buClr>
              <a:buSzPct val="120000"/>
            </a:pPr>
            <a:r>
              <a:rPr lang="en-US" sz="1400" dirty="0">
                <a:solidFill>
                  <a:schemeClr val="tx1"/>
                </a:solidFill>
                <a:cs typeface="Arial" pitchFamily="34" charset="0"/>
              </a:rPr>
              <a:t>Always refer to the Val-Tex Capacity Card to ensure you inject the correct amount of Valve Lube, Flush or Sealant</a:t>
            </a:r>
          </a:p>
          <a:p>
            <a:pPr marL="117475" indent="-117475">
              <a:lnSpc>
                <a:spcPct val="80000"/>
              </a:lnSpc>
              <a:spcBef>
                <a:spcPct val="0"/>
              </a:spcBef>
              <a:buClr>
                <a:schemeClr val="tx2"/>
              </a:buClr>
              <a:buSzPct val="120000"/>
              <a:buFont typeface="Wingdings" pitchFamily="2" charset="2"/>
              <a:buNone/>
            </a:pPr>
            <a:endParaRPr lang="en-US" sz="1400" dirty="0">
              <a:solidFill>
                <a:schemeClr val="tx1"/>
              </a:solidFill>
            </a:endParaRPr>
          </a:p>
          <a:p>
            <a:pPr marL="285750" indent="-285750">
              <a:lnSpc>
                <a:spcPct val="80000"/>
              </a:lnSpc>
              <a:spcBef>
                <a:spcPct val="0"/>
              </a:spcBef>
              <a:buClr>
                <a:schemeClr val="tx2"/>
              </a:buClr>
              <a:buSzPct val="120000"/>
            </a:pPr>
            <a:r>
              <a:rPr lang="en-US" sz="1400" dirty="0">
                <a:solidFill>
                  <a:schemeClr val="tx1"/>
                </a:solidFill>
                <a:cs typeface="Arial" pitchFamily="34" charset="0"/>
              </a:rPr>
              <a:t>Routine maintenance with the proper lube sealant and/or flush is your best assurance of trouble free valves</a:t>
            </a:r>
          </a:p>
          <a:p>
            <a:pPr marL="117475" indent="-117475">
              <a:lnSpc>
                <a:spcPct val="80000"/>
              </a:lnSpc>
              <a:spcBef>
                <a:spcPct val="0"/>
              </a:spcBef>
              <a:buClr>
                <a:schemeClr val="tx2"/>
              </a:buClr>
              <a:buSzPct val="120000"/>
              <a:buFont typeface="Wingdings" pitchFamily="2" charset="2"/>
              <a:buNone/>
            </a:pPr>
            <a:endParaRPr lang="en-US" sz="1400" dirty="0">
              <a:solidFill>
                <a:schemeClr val="tx1"/>
              </a:solidFill>
            </a:endParaRPr>
          </a:p>
          <a:p>
            <a:pPr marL="285750" indent="-285750">
              <a:lnSpc>
                <a:spcPct val="80000"/>
              </a:lnSpc>
              <a:spcBef>
                <a:spcPct val="0"/>
              </a:spcBef>
              <a:buClr>
                <a:schemeClr val="tx2"/>
              </a:buClr>
              <a:buSzPct val="120000"/>
            </a:pPr>
            <a:r>
              <a:rPr lang="en-US" sz="1400" dirty="0">
                <a:solidFill>
                  <a:schemeClr val="tx1"/>
                </a:solidFill>
                <a:cs typeface="Arial" pitchFamily="34" charset="0"/>
              </a:rPr>
              <a:t>Field formula for problem valves, an ounce of lube sealant per inch of valve size</a:t>
            </a:r>
          </a:p>
          <a:p>
            <a:pPr marL="117475" indent="-117475">
              <a:lnSpc>
                <a:spcPct val="80000"/>
              </a:lnSpc>
              <a:spcBef>
                <a:spcPct val="0"/>
              </a:spcBef>
              <a:buClr>
                <a:schemeClr val="tx2"/>
              </a:buClr>
              <a:buSzPct val="120000"/>
            </a:pPr>
            <a:endParaRPr lang="en-US" sz="1400" dirty="0">
              <a:solidFill>
                <a:schemeClr val="tx1"/>
              </a:solidFill>
              <a:cs typeface="Arial" pitchFamily="34" charset="0"/>
            </a:endParaRPr>
          </a:p>
          <a:p>
            <a:pPr marL="285750" indent="-285750">
              <a:lnSpc>
                <a:spcPct val="80000"/>
              </a:lnSpc>
              <a:spcBef>
                <a:spcPct val="0"/>
              </a:spcBef>
              <a:buClr>
                <a:schemeClr val="tx2"/>
              </a:buClr>
              <a:buSzPct val="120000"/>
            </a:pPr>
            <a:r>
              <a:rPr lang="en-US" sz="1400" dirty="0">
                <a:solidFill>
                  <a:schemeClr val="tx1"/>
                </a:solidFill>
                <a:cs typeface="Arial" pitchFamily="34" charset="0"/>
              </a:rPr>
              <a:t>Field formula for annual maintenance, a quarter of that amount</a:t>
            </a:r>
          </a:p>
          <a:p>
            <a:pPr>
              <a:spcBef>
                <a:spcPct val="0"/>
              </a:spcBef>
              <a:buClrTx/>
              <a:buNone/>
            </a:pPr>
            <a:endParaRPr lang="en-US" sz="1400" dirty="0">
              <a:solidFill>
                <a:srgbClr val="FF0000"/>
              </a:solidFill>
            </a:endParaRPr>
          </a:p>
          <a:p>
            <a:endParaRPr lang="en-US" sz="1400" dirty="0"/>
          </a:p>
        </p:txBody>
      </p:sp>
      <p:sp>
        <p:nvSpPr>
          <p:cNvPr id="9" name="Title 8"/>
          <p:cNvSpPr>
            <a:spLocks noGrp="1"/>
          </p:cNvSpPr>
          <p:nvPr>
            <p:ph type="title"/>
          </p:nvPr>
        </p:nvSpPr>
        <p:spPr>
          <a:xfrm>
            <a:off x="609600" y="665205"/>
            <a:ext cx="10972800" cy="702276"/>
          </a:xfrm>
        </p:spPr>
        <p:txBody>
          <a:bodyPr>
            <a:normAutofit fontScale="90000"/>
          </a:bodyPr>
          <a:lstStyle/>
          <a:p>
            <a:pPr algn="ctr"/>
            <a:r>
              <a:rPr lang="en-US" dirty="0"/>
              <a:t>Capacity Card</a:t>
            </a:r>
          </a:p>
        </p:txBody>
      </p:sp>
      <p:pic>
        <p:nvPicPr>
          <p:cNvPr id="7" name="Picture 2"/>
          <p:cNvPicPr>
            <a:picLocks noChangeAspect="1" noChangeArrowheads="1"/>
          </p:cNvPicPr>
          <p:nvPr/>
        </p:nvPicPr>
        <p:blipFill>
          <a:blip r:embed="rId2" cstate="print"/>
          <a:srcRect/>
          <a:stretch>
            <a:fillRect/>
          </a:stretch>
        </p:blipFill>
        <p:spPr bwMode="auto">
          <a:xfrm>
            <a:off x="346749" y="1367481"/>
            <a:ext cx="5379309" cy="5132122"/>
          </a:xfrm>
          <a:prstGeom prst="rect">
            <a:avLst/>
          </a:prstGeom>
          <a:noFill/>
          <a:ln w="9525">
            <a:noFill/>
            <a:miter lim="800000"/>
            <a:headEnd/>
            <a:tailEnd/>
          </a:ln>
        </p:spPr>
      </p:pic>
    </p:spTree>
    <p:extLst>
      <p:ext uri="{BB962C8B-B14F-4D97-AF65-F5344CB8AC3E}">
        <p14:creationId xmlns:p14="http://schemas.microsoft.com/office/powerpoint/2010/main" val="3053742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sz="half" idx="1"/>
          </p:nvPr>
        </p:nvSpPr>
        <p:spPr>
          <a:xfrm>
            <a:off x="609600" y="1713470"/>
            <a:ext cx="6508652" cy="4728520"/>
          </a:xfrm>
        </p:spPr>
        <p:txBody>
          <a:bodyPr>
            <a:normAutofit/>
          </a:bodyPr>
          <a:lstStyle/>
          <a:p>
            <a:pPr marL="109728" indent="0">
              <a:buNone/>
            </a:pPr>
            <a:r>
              <a:rPr lang="en-US" dirty="0">
                <a:solidFill>
                  <a:schemeClr val="tx1"/>
                </a:solidFill>
                <a:latin typeface="Arial" pitchFamily="34" charset="0"/>
                <a:cs typeface="Arial" pitchFamily="34" charset="0"/>
              </a:rPr>
              <a:t>In order to determine what is happening inside the valve, every gun or pump should be equipped with a working high-pressure gauge. Watch the gauge climb as sealant is injected; if the valve seat sealant system is empty, the gauge will build pressure with each stroke and drop off very quickly. As the seat sealant system fills, the gauge will drop off more slowly. The slower the gauge drops off, the tighter the fit between the seal faces. This is usually a good indication that the valve will seal when required. Cold weather will effect the viscosity of the sealing compounds and can give confusing signals. Practice pumping in all climates and conditions so you better understand by watching the movement of the gauge when the lubricant / sealant is moving into the valve passages</a:t>
            </a:r>
            <a:endParaRPr lang="en-US" dirty="0">
              <a:solidFill>
                <a:schemeClr val="tx1"/>
              </a:solidFill>
            </a:endParaRPr>
          </a:p>
        </p:txBody>
      </p:sp>
      <p:sp>
        <p:nvSpPr>
          <p:cNvPr id="9" name="Title 8"/>
          <p:cNvSpPr>
            <a:spLocks noGrp="1"/>
          </p:cNvSpPr>
          <p:nvPr>
            <p:ph type="title"/>
          </p:nvPr>
        </p:nvSpPr>
        <p:spPr>
          <a:xfrm>
            <a:off x="609600" y="665203"/>
            <a:ext cx="10972800" cy="611659"/>
          </a:xfrm>
        </p:spPr>
        <p:txBody>
          <a:bodyPr>
            <a:normAutofit fontScale="90000"/>
          </a:bodyPr>
          <a:lstStyle/>
          <a:p>
            <a:pPr algn="ctr"/>
            <a:r>
              <a:rPr lang="en-US" dirty="0"/>
              <a:t>Pressure Gauge Reading Techniques</a:t>
            </a:r>
          </a:p>
        </p:txBody>
      </p:sp>
      <p:pic>
        <p:nvPicPr>
          <p:cNvPr id="8" name="Picture 4"/>
          <p:cNvPicPr>
            <a:picLocks noChangeAspect="1" noChangeArrowheads="1"/>
          </p:cNvPicPr>
          <p:nvPr/>
        </p:nvPicPr>
        <p:blipFill>
          <a:blip r:embed="rId2" cstate="print"/>
          <a:srcRect/>
          <a:stretch>
            <a:fillRect/>
          </a:stretch>
        </p:blipFill>
        <p:spPr bwMode="auto">
          <a:xfrm>
            <a:off x="8097949" y="2006357"/>
            <a:ext cx="2563498" cy="1600602"/>
          </a:xfrm>
          <a:prstGeom prst="rect">
            <a:avLst/>
          </a:prstGeom>
          <a:noFill/>
          <a:ln w="9525">
            <a:noFill/>
            <a:miter lim="800000"/>
            <a:headEnd/>
            <a:tailEnd/>
          </a:ln>
        </p:spPr>
      </p:pic>
      <p:pic>
        <p:nvPicPr>
          <p:cNvPr id="11" name="Picture 5"/>
          <p:cNvPicPr>
            <a:picLocks noChangeAspect="1" noChangeArrowheads="1"/>
          </p:cNvPicPr>
          <p:nvPr/>
        </p:nvPicPr>
        <p:blipFill>
          <a:blip r:embed="rId3" cstate="print"/>
          <a:srcRect/>
          <a:stretch>
            <a:fillRect/>
          </a:stretch>
        </p:blipFill>
        <p:spPr bwMode="auto">
          <a:xfrm>
            <a:off x="8269888" y="4077730"/>
            <a:ext cx="2391559" cy="1793669"/>
          </a:xfrm>
          <a:prstGeom prst="rect">
            <a:avLst/>
          </a:prstGeom>
          <a:noFill/>
          <a:ln w="9525">
            <a:noFill/>
            <a:miter lim="800000"/>
            <a:headEnd/>
            <a:tailEnd/>
          </a:ln>
        </p:spPr>
      </p:pic>
    </p:spTree>
    <p:extLst>
      <p:ext uri="{BB962C8B-B14F-4D97-AF65-F5344CB8AC3E}">
        <p14:creationId xmlns:p14="http://schemas.microsoft.com/office/powerpoint/2010/main" val="41273320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52500" y="692548"/>
            <a:ext cx="10287000" cy="615553"/>
          </a:xfrm>
          <a:noFill/>
        </p:spPr>
        <p:txBody>
          <a:bodyPr>
            <a:spAutoFit/>
          </a:bodyPr>
          <a:lstStyle/>
          <a:p>
            <a:pPr algn="ctr" eaLnBrk="1" hangingPunct="1"/>
            <a:r>
              <a:rPr lang="en-US" sz="4000" b="1" dirty="0"/>
              <a:t>WHY INJECT VALVE FLUSH?</a:t>
            </a:r>
          </a:p>
        </p:txBody>
      </p:sp>
      <p:sp>
        <p:nvSpPr>
          <p:cNvPr id="230403" name="Rectangle 3"/>
          <p:cNvSpPr>
            <a:spLocks noGrp="1" noChangeArrowheads="1"/>
          </p:cNvSpPr>
          <p:nvPr>
            <p:ph idx="1"/>
          </p:nvPr>
        </p:nvSpPr>
        <p:spPr>
          <a:xfrm>
            <a:off x="1447800" y="1941342"/>
            <a:ext cx="9601200" cy="4459458"/>
          </a:xfrm>
        </p:spPr>
        <p:txBody>
          <a:bodyPr rtlCol="0">
            <a:normAutofit/>
          </a:bodyPr>
          <a:lstStyle/>
          <a:p>
            <a:pPr marL="609600" indent="-609600" defTabSz="457207">
              <a:spcBef>
                <a:spcPct val="0"/>
              </a:spcBef>
              <a:spcAft>
                <a:spcPts val="0"/>
              </a:spcAft>
              <a:buClr>
                <a:schemeClr val="bg2">
                  <a:lumMod val="40000"/>
                  <a:lumOff val="60000"/>
                </a:schemeClr>
              </a:buClr>
              <a:buFont typeface="Monotype Sorts" pitchFamily="2" charset="2"/>
              <a:buAutoNum type="arabicPeriod"/>
              <a:defRPr/>
            </a:pPr>
            <a:r>
              <a:rPr lang="en-US" sz="2800" b="1" dirty="0"/>
              <a:t>Valve is hard to turn</a:t>
            </a:r>
          </a:p>
          <a:p>
            <a:pPr marL="990600" lvl="1" indent="-533400" defTabSz="457207">
              <a:spcBef>
                <a:spcPct val="0"/>
              </a:spcBef>
              <a:spcAft>
                <a:spcPts val="0"/>
              </a:spcAft>
              <a:buClr>
                <a:schemeClr val="tx2"/>
              </a:buClr>
              <a:buFont typeface="Monotype Sorts" pitchFamily="2" charset="2"/>
              <a:buAutoNum type="alphaLcParenR"/>
              <a:defRPr/>
            </a:pPr>
            <a:r>
              <a:rPr lang="en-US" sz="2800" b="1" dirty="0"/>
              <a:t>Using cheater pipes to turn valve</a:t>
            </a:r>
          </a:p>
          <a:p>
            <a:pPr marL="990600" lvl="1" indent="-533400" defTabSz="457207">
              <a:spcBef>
                <a:spcPct val="0"/>
              </a:spcBef>
              <a:spcAft>
                <a:spcPts val="0"/>
              </a:spcAft>
              <a:buClr>
                <a:schemeClr val="tx2"/>
              </a:buClr>
              <a:buFont typeface="Monotype Sorts" pitchFamily="2" charset="2"/>
              <a:buAutoNum type="alphaLcParenR"/>
              <a:defRPr/>
            </a:pPr>
            <a:r>
              <a:rPr lang="en-US" sz="2800" b="1" dirty="0"/>
              <a:t>Difficult to turn or feels like there is “grit” in the valve</a:t>
            </a:r>
          </a:p>
          <a:p>
            <a:pPr marL="990600" lvl="1" indent="-533400" defTabSz="457207">
              <a:spcBef>
                <a:spcPct val="0"/>
              </a:spcBef>
              <a:spcAft>
                <a:spcPts val="0"/>
              </a:spcAft>
              <a:buClr>
                <a:schemeClr val="tx2"/>
              </a:buClr>
              <a:buFont typeface="Monotype Sorts" pitchFamily="2" charset="2"/>
              <a:buAutoNum type="alphaLcParenR"/>
              <a:defRPr/>
            </a:pPr>
            <a:endParaRPr lang="en-US" sz="2800" b="1" dirty="0"/>
          </a:p>
          <a:p>
            <a:pPr marL="609600" indent="-609600" defTabSz="457207">
              <a:spcBef>
                <a:spcPct val="0"/>
              </a:spcBef>
              <a:spcAft>
                <a:spcPts val="0"/>
              </a:spcAft>
              <a:buClr>
                <a:schemeClr val="bg2">
                  <a:lumMod val="40000"/>
                  <a:lumOff val="60000"/>
                </a:schemeClr>
              </a:buClr>
              <a:buFont typeface="Monotype Sorts" pitchFamily="2" charset="2"/>
              <a:buAutoNum type="arabicPeriod"/>
              <a:defRPr/>
            </a:pPr>
            <a:r>
              <a:rPr lang="en-US" sz="2800" b="1" dirty="0"/>
              <a:t>Valve is leaking</a:t>
            </a:r>
          </a:p>
          <a:p>
            <a:pPr marL="990600" lvl="1" indent="-533400" defTabSz="457207">
              <a:spcBef>
                <a:spcPct val="0"/>
              </a:spcBef>
              <a:spcAft>
                <a:spcPts val="0"/>
              </a:spcAft>
              <a:buClr>
                <a:schemeClr val="tx2"/>
              </a:buClr>
              <a:buFont typeface="Monotype Sorts" pitchFamily="2" charset="2"/>
              <a:buAutoNum type="alphaLcParenR"/>
              <a:defRPr/>
            </a:pPr>
            <a:r>
              <a:rPr lang="en-US" sz="2800" b="1" dirty="0"/>
              <a:t>Hardened deposits of old lubricants and sealants</a:t>
            </a:r>
          </a:p>
          <a:p>
            <a:pPr marL="990600" lvl="1" indent="-533400" defTabSz="457207">
              <a:spcBef>
                <a:spcPct val="0"/>
              </a:spcBef>
              <a:spcAft>
                <a:spcPts val="0"/>
              </a:spcAft>
              <a:buClr>
                <a:schemeClr val="tx2"/>
              </a:buClr>
              <a:buFont typeface="Monotype Sorts" pitchFamily="2" charset="2"/>
              <a:buAutoNum type="alphaLcParenR"/>
              <a:defRPr/>
            </a:pPr>
            <a:r>
              <a:rPr lang="en-US" sz="2800" b="1" dirty="0"/>
              <a:t>Debris from pipeline</a:t>
            </a:r>
          </a:p>
          <a:p>
            <a:pPr marL="457200" lvl="1" indent="0" defTabSz="457207">
              <a:spcBef>
                <a:spcPct val="0"/>
              </a:spcBef>
              <a:spcAft>
                <a:spcPts val="0"/>
              </a:spcAft>
              <a:buClr>
                <a:schemeClr val="tx2"/>
              </a:buClr>
              <a:buNone/>
              <a:defRPr/>
            </a:pPr>
            <a:endParaRPr lang="en-US" sz="2800" b="1" dirty="0"/>
          </a:p>
          <a:p>
            <a:pPr marL="990600" lvl="1" indent="-533400" defTabSz="457207">
              <a:spcBef>
                <a:spcPct val="0"/>
              </a:spcBef>
              <a:spcAft>
                <a:spcPts val="0"/>
              </a:spcAft>
              <a:buClr>
                <a:schemeClr val="tx2"/>
              </a:buClr>
              <a:buFont typeface="Monotype Sorts" pitchFamily="2" charset="2"/>
              <a:buAutoNum type="alphaLcParenR"/>
              <a:defRPr/>
            </a:pPr>
            <a:endParaRPr lang="en-US" dirty="0"/>
          </a:p>
        </p:txBody>
      </p:sp>
    </p:spTree>
    <p:extLst>
      <p:ext uri="{BB962C8B-B14F-4D97-AF65-F5344CB8AC3E}">
        <p14:creationId xmlns:p14="http://schemas.microsoft.com/office/powerpoint/2010/main" val="405222011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2209800" y="565694"/>
            <a:ext cx="7772400" cy="620170"/>
          </a:xfrm>
          <a:noFill/>
        </p:spPr>
        <p:txBody>
          <a:bodyPr>
            <a:spAutoFit/>
          </a:bodyPr>
          <a:lstStyle/>
          <a:p>
            <a:pPr algn="ctr" eaLnBrk="1" hangingPunct="1"/>
            <a:r>
              <a:rPr lang="en-US" sz="4000" b="1" dirty="0"/>
              <a:t>LUBRICATION GUIDELINES</a:t>
            </a:r>
          </a:p>
        </p:txBody>
      </p:sp>
      <p:sp>
        <p:nvSpPr>
          <p:cNvPr id="55299" name="Rectangle 3"/>
          <p:cNvSpPr>
            <a:spLocks noGrp="1" noChangeArrowheads="1"/>
          </p:cNvSpPr>
          <p:nvPr>
            <p:ph idx="1"/>
          </p:nvPr>
        </p:nvSpPr>
        <p:spPr>
          <a:xfrm>
            <a:off x="1143000" y="1913206"/>
            <a:ext cx="9906000" cy="4716194"/>
          </a:xfrm>
        </p:spPr>
        <p:txBody>
          <a:bodyPr/>
          <a:lstStyle/>
          <a:p>
            <a:pPr marL="609600" indent="-609600">
              <a:spcBef>
                <a:spcPct val="0"/>
              </a:spcBef>
              <a:spcAft>
                <a:spcPct val="25000"/>
              </a:spcAft>
              <a:buFont typeface="Monotype Sorts" pitchFamily="2" charset="2"/>
              <a:buAutoNum type="arabicPeriod"/>
            </a:pPr>
            <a:r>
              <a:rPr lang="en-US" sz="2700" b="1" dirty="0"/>
              <a:t>If the valve continues to leak after injecting Valve Flush, the sealing surfaces may be severely worn or damaged.  Consider the following options:  </a:t>
            </a:r>
          </a:p>
          <a:p>
            <a:pPr marL="990600" lvl="1" indent="-533400">
              <a:spcBef>
                <a:spcPct val="0"/>
              </a:spcBef>
              <a:spcAft>
                <a:spcPct val="25000"/>
              </a:spcAft>
              <a:buClr>
                <a:schemeClr val="tx2"/>
              </a:buClr>
              <a:buFont typeface="Wingdings" panose="05000000000000000000" pitchFamily="2" charset="2"/>
              <a:buAutoNum type="alphaLcParenR"/>
            </a:pPr>
            <a:r>
              <a:rPr lang="en-US" sz="2700" b="1" dirty="0"/>
              <a:t>If you have been using a lubricant, try injecting bulk grade lube sealant which has a higher viscosity.</a:t>
            </a:r>
          </a:p>
          <a:p>
            <a:pPr marL="990600" lvl="1" indent="-533400">
              <a:spcBef>
                <a:spcPct val="0"/>
              </a:spcBef>
              <a:spcAft>
                <a:spcPct val="25000"/>
              </a:spcAft>
              <a:buClr>
                <a:schemeClr val="tx2"/>
              </a:buClr>
              <a:buFont typeface="Wingdings" panose="05000000000000000000" pitchFamily="2" charset="2"/>
              <a:buAutoNum type="alphaLcParenR"/>
            </a:pPr>
            <a:r>
              <a:rPr lang="en-US" sz="2700" b="1" dirty="0"/>
              <a:t>If you have been using bulk lube sealant, try injecting stick grade which has a higher viscosity.  </a:t>
            </a:r>
          </a:p>
          <a:p>
            <a:pPr marL="990600" lvl="1" indent="-533400">
              <a:spcBef>
                <a:spcPct val="0"/>
              </a:spcBef>
              <a:buClr>
                <a:schemeClr val="tx2"/>
              </a:buClr>
              <a:buFont typeface="Wingdings" panose="05000000000000000000" pitchFamily="2" charset="2"/>
              <a:buAutoNum type="alphaLcParenR"/>
            </a:pPr>
            <a:r>
              <a:rPr lang="en-US" sz="2700" b="1" dirty="0"/>
              <a:t>As a last resort, a Teflon</a:t>
            </a:r>
            <a:r>
              <a:rPr lang="en-US" sz="2700" b="1" baseline="90000" dirty="0">
                <a:cs typeface="Arial" panose="020B0604020202020204" pitchFamily="34" charset="0"/>
              </a:rPr>
              <a:t>®</a:t>
            </a:r>
            <a:r>
              <a:rPr lang="en-US" sz="2700" b="1" dirty="0"/>
              <a:t> filled lube sealant may be used.  Repeated use of lube sealants with Teflon is not recommended. </a:t>
            </a:r>
          </a:p>
        </p:txBody>
      </p:sp>
    </p:spTree>
    <p:extLst>
      <p:ext uri="{BB962C8B-B14F-4D97-AF65-F5344CB8AC3E}">
        <p14:creationId xmlns:p14="http://schemas.microsoft.com/office/powerpoint/2010/main" val="353440179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609600" y="665205"/>
            <a:ext cx="10972800" cy="496330"/>
          </a:xfrm>
        </p:spPr>
        <p:txBody>
          <a:bodyPr>
            <a:normAutofit fontScale="90000"/>
          </a:bodyPr>
          <a:lstStyle/>
          <a:p>
            <a:pPr algn="ctr"/>
            <a:r>
              <a:rPr lang="en-US" dirty="0"/>
              <a:t>Closing Questions</a:t>
            </a:r>
          </a:p>
        </p:txBody>
      </p:sp>
      <p:sp>
        <p:nvSpPr>
          <p:cNvPr id="2" name="TextBox 1"/>
          <p:cNvSpPr txBox="1"/>
          <p:nvPr/>
        </p:nvSpPr>
        <p:spPr>
          <a:xfrm>
            <a:off x="1448972" y="2025748"/>
            <a:ext cx="9988062" cy="2031325"/>
          </a:xfrm>
          <a:prstGeom prst="rect">
            <a:avLst/>
          </a:prstGeom>
          <a:noFill/>
        </p:spPr>
        <p:txBody>
          <a:bodyPr wrap="square" rtlCol="0">
            <a:spAutoFit/>
          </a:bodyPr>
          <a:lstStyle/>
          <a:p>
            <a:pPr algn="ctr"/>
            <a:r>
              <a:rPr lang="en-US" dirty="0"/>
              <a:t>Mike Legittino</a:t>
            </a:r>
          </a:p>
          <a:p>
            <a:pPr algn="ctr"/>
            <a:r>
              <a:rPr lang="en-US" dirty="0"/>
              <a:t>Western Gas Technologies – Regional Sales Manager</a:t>
            </a:r>
          </a:p>
          <a:p>
            <a:pPr algn="ctr"/>
            <a:r>
              <a:rPr lang="en-US" dirty="0"/>
              <a:t>630-253-7011</a:t>
            </a:r>
          </a:p>
          <a:p>
            <a:pPr algn="ctr"/>
            <a:r>
              <a:rPr lang="en-US" dirty="0">
                <a:hlinkClick r:id="rId2"/>
              </a:rPr>
              <a:t>m.legittino@westerngastech.com</a:t>
            </a:r>
            <a:endParaRPr lang="en-US" dirty="0"/>
          </a:p>
          <a:p>
            <a:pPr algn="ctr"/>
            <a:endParaRPr lang="en-US" dirty="0"/>
          </a:p>
          <a:p>
            <a:pPr algn="ctr"/>
            <a:r>
              <a:rPr lang="en-US" dirty="0">
                <a:hlinkClick r:id="rId3"/>
              </a:rPr>
              <a:t>www.westerngastech.com</a:t>
            </a:r>
            <a:endParaRPr lang="en-US" dirty="0"/>
          </a:p>
          <a:p>
            <a:pPr algn="ctr"/>
            <a:endParaRPr lang="en-US" dirty="0"/>
          </a:p>
        </p:txBody>
      </p:sp>
    </p:spTree>
    <p:extLst>
      <p:ext uri="{BB962C8B-B14F-4D97-AF65-F5344CB8AC3E}">
        <p14:creationId xmlns:p14="http://schemas.microsoft.com/office/powerpoint/2010/main" val="2306357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092031"/>
          </a:xfrm>
        </p:spPr>
        <p:txBody>
          <a:bodyPr/>
          <a:lstStyle/>
          <a:p>
            <a:r>
              <a:rPr lang="en-US" dirty="0"/>
              <a:t>Preventative Valve Maintenance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Point of inoperability is when we wish we’d been more proactive</a:t>
            </a:r>
          </a:p>
          <a:p>
            <a:pPr>
              <a:buFont typeface="Arial" panose="020B0604020202020204" pitchFamily="34" charset="0"/>
              <a:buChar char="•"/>
            </a:pPr>
            <a:r>
              <a:rPr lang="en-US" dirty="0"/>
              <a:t>Too often valves looked at as a commodity</a:t>
            </a:r>
          </a:p>
          <a:p>
            <a:pPr lvl="1">
              <a:buFont typeface="Arial" panose="020B0604020202020204" pitchFamily="34" charset="0"/>
              <a:buChar char="•"/>
            </a:pPr>
            <a:r>
              <a:rPr lang="en-US" dirty="0"/>
              <a:t>Lack of maintenance compared to other pipeline components</a:t>
            </a:r>
          </a:p>
          <a:p>
            <a:pPr>
              <a:buFont typeface="Arial" panose="020B0604020202020204" pitchFamily="34" charset="0"/>
              <a:buChar char="•"/>
            </a:pPr>
            <a:r>
              <a:rPr lang="en-US" dirty="0"/>
              <a:t>Questions to ask yourself:</a:t>
            </a:r>
          </a:p>
          <a:p>
            <a:pPr lvl="1">
              <a:buFont typeface="Arial" panose="020B0604020202020204" pitchFamily="34" charset="0"/>
              <a:buChar char="•"/>
            </a:pPr>
            <a:r>
              <a:rPr lang="en-US" dirty="0"/>
              <a:t>How many valves do we have?</a:t>
            </a:r>
          </a:p>
          <a:p>
            <a:pPr lvl="1">
              <a:buFont typeface="Arial" panose="020B0604020202020204" pitchFamily="34" charset="0"/>
              <a:buChar char="•"/>
            </a:pPr>
            <a:r>
              <a:rPr lang="en-US" dirty="0"/>
              <a:t>What is critical?</a:t>
            </a:r>
          </a:p>
          <a:p>
            <a:pPr lvl="1">
              <a:buFont typeface="Arial" panose="020B0604020202020204" pitchFamily="34" charset="0"/>
              <a:buChar char="•"/>
            </a:pPr>
            <a:r>
              <a:rPr lang="en-US" dirty="0"/>
              <a:t>What compliance regulations do we have to follow?</a:t>
            </a:r>
          </a:p>
          <a:p>
            <a:pPr lvl="1">
              <a:buFont typeface="Arial" panose="020B0604020202020204" pitchFamily="34" charset="0"/>
              <a:buChar char="•"/>
            </a:pPr>
            <a:r>
              <a:rPr lang="en-US" dirty="0"/>
              <a:t>What kind of valves are they?</a:t>
            </a:r>
          </a:p>
          <a:p>
            <a:pPr lvl="1">
              <a:buFont typeface="Arial" panose="020B0604020202020204" pitchFamily="34" charset="0"/>
              <a:buChar char="•"/>
            </a:pPr>
            <a:r>
              <a:rPr lang="en-US" dirty="0"/>
              <a:t>How much can we allocate to these assets?</a:t>
            </a:r>
          </a:p>
          <a:p>
            <a:pPr lvl="1">
              <a:buFont typeface="Arial" panose="020B0604020202020204" pitchFamily="34" charset="0"/>
              <a:buChar char="•"/>
            </a:pPr>
            <a:r>
              <a:rPr lang="en-US" dirty="0"/>
              <a:t>How do we allocate our human resources?</a:t>
            </a:r>
          </a:p>
          <a:p>
            <a:pPr>
              <a:buFont typeface="Arial" panose="020B0604020202020204" pitchFamily="34" charset="0"/>
              <a:buChar char="•"/>
            </a:pPr>
            <a:r>
              <a:rPr lang="en-US" dirty="0"/>
              <a:t>Training, Training, Training!  Know your valves!</a:t>
            </a:r>
          </a:p>
          <a:p>
            <a:pPr lvl="1">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7022293" y="3114464"/>
            <a:ext cx="4133387" cy="2863004"/>
          </a:xfrm>
          <a:prstGeom prst="rect">
            <a:avLst/>
          </a:prstGeom>
        </p:spPr>
      </p:pic>
    </p:spTree>
    <p:extLst>
      <p:ext uri="{BB962C8B-B14F-4D97-AF65-F5344CB8AC3E}">
        <p14:creationId xmlns:p14="http://schemas.microsoft.com/office/powerpoint/2010/main" val="782144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Regulations</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t>DOT Guidelines require “critical valves” to be maintained on a yearly basis</a:t>
            </a:r>
          </a:p>
          <a:p>
            <a:pPr>
              <a:buFont typeface="Arial" panose="020B0604020202020204" pitchFamily="34" charset="0"/>
              <a:buChar char="•"/>
            </a:pPr>
            <a:r>
              <a:rPr lang="en-US" dirty="0"/>
              <a:t>Critical valves- isolation valves, block valves and valves located near a high consequence area</a:t>
            </a:r>
          </a:p>
          <a:p>
            <a:pPr lvl="1">
              <a:buFont typeface="Arial" panose="020B0604020202020204" pitchFamily="34" charset="0"/>
              <a:buChar char="•"/>
            </a:pPr>
            <a:r>
              <a:rPr lang="en-US" dirty="0"/>
              <a:t>Vague</a:t>
            </a:r>
          </a:p>
          <a:p>
            <a:pPr>
              <a:buFont typeface="Arial" panose="020B0604020202020204" pitchFamily="34" charset="0"/>
              <a:buChar char="•"/>
            </a:pPr>
            <a:r>
              <a:rPr lang="en-US" dirty="0"/>
              <a:t>DOT recommendations = cycling 25%</a:t>
            </a:r>
          </a:p>
          <a:p>
            <a:pPr>
              <a:buFont typeface="Arial" panose="020B0604020202020204" pitchFamily="34" charset="0"/>
              <a:buChar char="•"/>
            </a:pPr>
            <a:r>
              <a:rPr lang="en-US" dirty="0"/>
              <a:t>Guidelines are open for interpretation</a:t>
            </a:r>
          </a:p>
          <a:p>
            <a:pPr>
              <a:buFont typeface="Arial" panose="020B0604020202020204" pitchFamily="34" charset="0"/>
              <a:buChar char="•"/>
            </a:pPr>
            <a:r>
              <a:rPr lang="en-US" dirty="0"/>
              <a:t>Regulations give a starting block for creating valve maintenance agenda</a:t>
            </a:r>
          </a:p>
          <a:p>
            <a:pPr marL="0" indent="0">
              <a:buNone/>
            </a:pPr>
            <a:endParaRPr lang="en-US" dirty="0"/>
          </a:p>
        </p:txBody>
      </p:sp>
    </p:spTree>
    <p:extLst>
      <p:ext uri="{BB962C8B-B14F-4D97-AF65-F5344CB8AC3E}">
        <p14:creationId xmlns:p14="http://schemas.microsoft.com/office/powerpoint/2010/main" val="544994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9091" name="Rectangle 3"/>
          <p:cNvSpPr>
            <a:spLocks noGrp="1" noChangeArrowheads="1"/>
          </p:cNvSpPr>
          <p:nvPr>
            <p:ph type="body" sz="half" idx="1"/>
          </p:nvPr>
        </p:nvSpPr>
        <p:spPr>
          <a:xfrm>
            <a:off x="732692" y="2236764"/>
            <a:ext cx="7620000" cy="3938954"/>
          </a:xfrm>
        </p:spPr>
        <p:txBody>
          <a:bodyPr>
            <a:normAutofit/>
          </a:bodyPr>
          <a:lstStyle/>
          <a:p>
            <a:pPr eaLnBrk="1" hangingPunct="1">
              <a:lnSpc>
                <a:spcPct val="90000"/>
              </a:lnSpc>
              <a:buClr>
                <a:schemeClr val="tx2"/>
              </a:buClr>
              <a:buFont typeface="Wingdings" panose="05000000000000000000" pitchFamily="2" charset="2"/>
              <a:buChar char="§"/>
            </a:pPr>
            <a:r>
              <a:rPr lang="en-US" altLang="en-US" sz="2400" b="1" dirty="0"/>
              <a:t>Valve- </a:t>
            </a:r>
            <a:r>
              <a:rPr lang="en-US" altLang="en-US" sz="2400" dirty="0"/>
              <a:t>a mechanical device that is used to control a liquid or a gas in a piping system. </a:t>
            </a:r>
          </a:p>
          <a:p>
            <a:pPr lvl="1">
              <a:buClr>
                <a:schemeClr val="tx2"/>
              </a:buClr>
              <a:buFont typeface="Wingdings" panose="05000000000000000000" pitchFamily="2" charset="2"/>
              <a:buChar char="§"/>
            </a:pPr>
            <a:r>
              <a:rPr lang="en-US" altLang="en-US" sz="2200" dirty="0"/>
              <a:t>Most gas valves operate in a “clockwise closed” manner. </a:t>
            </a:r>
          </a:p>
          <a:p>
            <a:pPr lvl="1">
              <a:buClr>
                <a:schemeClr val="tx2"/>
              </a:buClr>
              <a:buFont typeface="Wingdings" panose="05000000000000000000" pitchFamily="2" charset="2"/>
              <a:buChar char="§"/>
            </a:pPr>
            <a:r>
              <a:rPr lang="en-US" altLang="en-US" sz="2200" dirty="0"/>
              <a:t>There are different valve types with operating characteristics that vary from manufacturer to manufacturer.</a:t>
            </a:r>
          </a:p>
          <a:p>
            <a:pPr lvl="1">
              <a:buClr>
                <a:schemeClr val="tx2"/>
              </a:buClr>
              <a:buFont typeface="Wingdings" panose="05000000000000000000" pitchFamily="2" charset="2"/>
              <a:buChar char="§"/>
            </a:pPr>
            <a:r>
              <a:rPr lang="en-US" altLang="en-US" sz="2200" dirty="0"/>
              <a:t>In order to operate &amp; maintain a valve properly, a technician must know the mechanics of the valve and the consequences involved. </a:t>
            </a:r>
          </a:p>
          <a:p>
            <a:pPr lvl="1">
              <a:buClr>
                <a:schemeClr val="tx2"/>
              </a:buClr>
              <a:buFont typeface="Wingdings" panose="05000000000000000000" pitchFamily="2" charset="2"/>
              <a:buChar char="§"/>
            </a:pPr>
            <a:r>
              <a:rPr lang="en-US" altLang="en-US" sz="2200" dirty="0"/>
              <a:t>More grease or a bigger wrench isn’t always the answer!</a:t>
            </a:r>
          </a:p>
          <a:p>
            <a:pPr lvl="1">
              <a:buClr>
                <a:schemeClr val="tx2"/>
              </a:buClr>
              <a:buFont typeface="Wingdings" panose="05000000000000000000" pitchFamily="2" charset="2"/>
              <a:buChar char="§"/>
            </a:pPr>
            <a:r>
              <a:rPr lang="en-US" altLang="en-US" sz="2200" dirty="0"/>
              <a:t>KNOW YOUR VALVE</a:t>
            </a:r>
          </a:p>
        </p:txBody>
      </p:sp>
      <p:sp>
        <p:nvSpPr>
          <p:cNvPr id="4099"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978E7A93-BFA9-4B3E-9C06-F9687B34AB94}" type="slidenum">
              <a:rPr lang="en-US" altLang="en-US" sz="1400"/>
              <a:pPr eaLnBrk="1" hangingPunct="1"/>
              <a:t>8</a:t>
            </a:fld>
            <a:endParaRPr lang="en-US" altLang="en-US" sz="1400"/>
          </a:p>
        </p:txBody>
      </p:sp>
      <p:sp>
        <p:nvSpPr>
          <p:cNvPr id="7" name="Rectangle 2"/>
          <p:cNvSpPr txBox="1">
            <a:spLocks noChangeArrowheads="1"/>
          </p:cNvSpPr>
          <p:nvPr/>
        </p:nvSpPr>
        <p:spPr>
          <a:xfrm>
            <a:off x="1828800" y="228600"/>
            <a:ext cx="8534400" cy="1143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scene3d>
              <a:camera prst="orthographicFront"/>
              <a:lightRig rig="soft" dir="t">
                <a:rot lat="0" lon="0" rev="2400000"/>
              </a:lightRig>
            </a:scene3d>
            <a:sp3d>
              <a:bevelT w="19050" h="127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t>Valve Basics</a:t>
            </a:r>
          </a:p>
        </p:txBody>
      </p:sp>
      <p:pic>
        <p:nvPicPr>
          <p:cNvPr id="8" name="Picture 7" descr="elpaso.jpg"/>
          <p:cNvPicPr>
            <a:picLocks noChangeAspect="1"/>
          </p:cNvPicPr>
          <p:nvPr/>
        </p:nvPicPr>
        <p:blipFill>
          <a:blip r:embed="rId2" cstate="print"/>
          <a:stretch>
            <a:fillRect/>
          </a:stretch>
        </p:blipFill>
        <p:spPr>
          <a:xfrm>
            <a:off x="8166588" y="2975455"/>
            <a:ext cx="3797938" cy="2131117"/>
          </a:xfrm>
          <a:prstGeom prst="rect">
            <a:avLst/>
          </a:prstGeom>
        </p:spPr>
      </p:pic>
    </p:spTree>
    <p:extLst>
      <p:ext uri="{BB962C8B-B14F-4D97-AF65-F5344CB8AC3E}">
        <p14:creationId xmlns:p14="http://schemas.microsoft.com/office/powerpoint/2010/main" val="87048298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9091">
                                            <p:txEl>
                                              <p:pRg st="1" end="1"/>
                                            </p:txEl>
                                          </p:spTgt>
                                        </p:tgtEl>
                                        <p:attrNameLst>
                                          <p:attrName>style.visibility</p:attrName>
                                        </p:attrNameLst>
                                      </p:cBhvr>
                                      <p:to>
                                        <p:strVal val="visible"/>
                                      </p:to>
                                    </p:set>
                                    <p:anim calcmode="lin" valueType="num">
                                      <p:cBhvr additive="base">
                                        <p:cTn id="11" dur="500" fill="hold"/>
                                        <p:tgtEl>
                                          <p:spTgt spid="89091">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9091">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9091">
                                            <p:txEl>
                                              <p:pRg st="2" end="2"/>
                                            </p:txEl>
                                          </p:spTgt>
                                        </p:tgtEl>
                                        <p:attrNameLst>
                                          <p:attrName>style.visibility</p:attrName>
                                        </p:attrNameLst>
                                      </p:cBhvr>
                                      <p:to>
                                        <p:strVal val="visible"/>
                                      </p:to>
                                    </p:set>
                                    <p:anim calcmode="lin" valueType="num">
                                      <p:cBhvr additive="base">
                                        <p:cTn id="15" dur="500" fill="hold"/>
                                        <p:tgtEl>
                                          <p:spTgt spid="89091">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89091">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9091">
                                            <p:txEl>
                                              <p:pRg st="3" end="3"/>
                                            </p:txEl>
                                          </p:spTgt>
                                        </p:tgtEl>
                                        <p:attrNameLst>
                                          <p:attrName>style.visibility</p:attrName>
                                        </p:attrNameLst>
                                      </p:cBhvr>
                                      <p:to>
                                        <p:strVal val="visible"/>
                                      </p:to>
                                    </p:set>
                                    <p:anim calcmode="lin" valueType="num">
                                      <p:cBhvr additive="base">
                                        <p:cTn id="19" dur="500" fill="hold"/>
                                        <p:tgtEl>
                                          <p:spTgt spid="89091">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9091">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9091">
                                            <p:txEl>
                                              <p:pRg st="4" end="4"/>
                                            </p:txEl>
                                          </p:spTgt>
                                        </p:tgtEl>
                                        <p:attrNameLst>
                                          <p:attrName>style.visibility</p:attrName>
                                        </p:attrNameLst>
                                      </p:cBhvr>
                                      <p:to>
                                        <p:strVal val="visible"/>
                                      </p:to>
                                    </p:set>
                                    <p:anim calcmode="lin" valueType="num">
                                      <p:cBhvr additive="base">
                                        <p:cTn id="23" dur="500" fill="hold"/>
                                        <p:tgtEl>
                                          <p:spTgt spid="89091">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9091">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89091">
                                            <p:txEl>
                                              <p:pRg st="5" end="5"/>
                                            </p:txEl>
                                          </p:spTgt>
                                        </p:tgtEl>
                                        <p:attrNameLst>
                                          <p:attrName>style.visibility</p:attrName>
                                        </p:attrNameLst>
                                      </p:cBhvr>
                                      <p:to>
                                        <p:strVal val="visible"/>
                                      </p:to>
                                    </p:set>
                                    <p:anim calcmode="lin" valueType="num">
                                      <p:cBhvr additive="base">
                                        <p:cTn id="27" dur="500" fill="hold"/>
                                        <p:tgtEl>
                                          <p:spTgt spid="89091">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8909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7" name="Rectangle 5"/>
          <p:cNvSpPr>
            <a:spLocks noGrp="1" noChangeArrowheads="1"/>
          </p:cNvSpPr>
          <p:nvPr>
            <p:ph idx="1"/>
          </p:nvPr>
        </p:nvSpPr>
        <p:spPr>
          <a:xfrm>
            <a:off x="1554480" y="1744711"/>
            <a:ext cx="9073661" cy="4897636"/>
          </a:xfrm>
        </p:spPr>
        <p:txBody>
          <a:bodyPr>
            <a:normAutofit/>
          </a:bodyPr>
          <a:lstStyle/>
          <a:p>
            <a:pPr eaLnBrk="1" hangingPunct="1">
              <a:lnSpc>
                <a:spcPct val="80000"/>
              </a:lnSpc>
              <a:buClr>
                <a:schemeClr val="tx2"/>
              </a:buClr>
              <a:buFont typeface="Wingdings" panose="05000000000000000000" pitchFamily="2" charset="2"/>
              <a:buChar char="§"/>
              <a:defRPr/>
            </a:pPr>
            <a:r>
              <a:rPr lang="en-US" sz="2400" b="1" dirty="0"/>
              <a:t>Flow Control Element </a:t>
            </a:r>
            <a:r>
              <a:rPr lang="en-US" dirty="0"/>
              <a:t>– Part of valve that obstructs and controls the fluid or gas, determines the valve type.</a:t>
            </a:r>
          </a:p>
          <a:p>
            <a:pPr lvl="1">
              <a:lnSpc>
                <a:spcPct val="80000"/>
              </a:lnSpc>
              <a:buClr>
                <a:schemeClr val="tx2"/>
              </a:buClr>
              <a:buFont typeface="Wingdings" panose="05000000000000000000" pitchFamily="2" charset="2"/>
              <a:buChar char="§"/>
              <a:defRPr/>
            </a:pPr>
            <a:r>
              <a:rPr lang="en-US" dirty="0"/>
              <a:t>Ball/ Plug/ Gate</a:t>
            </a:r>
          </a:p>
          <a:p>
            <a:pPr eaLnBrk="1" hangingPunct="1">
              <a:lnSpc>
                <a:spcPct val="80000"/>
              </a:lnSpc>
              <a:buClr>
                <a:schemeClr val="tx2"/>
              </a:buClr>
              <a:buFont typeface="Wingdings" panose="05000000000000000000" pitchFamily="2" charset="2"/>
              <a:buChar char="§"/>
              <a:defRPr/>
            </a:pPr>
            <a:r>
              <a:rPr lang="en-US" sz="2400" b="1" dirty="0"/>
              <a:t>Bore / Port</a:t>
            </a:r>
            <a:r>
              <a:rPr lang="en-US" sz="2400" dirty="0"/>
              <a:t> </a:t>
            </a:r>
            <a:r>
              <a:rPr lang="en-US" dirty="0"/>
              <a:t>– Inside diameter of the smallest opening of a valve.  The bore can either be full or reduced.</a:t>
            </a:r>
          </a:p>
          <a:p>
            <a:pPr eaLnBrk="1" hangingPunct="1">
              <a:lnSpc>
                <a:spcPct val="80000"/>
              </a:lnSpc>
              <a:buClr>
                <a:schemeClr val="tx2"/>
              </a:buClr>
              <a:buFont typeface="Wingdings" panose="05000000000000000000" pitchFamily="2" charset="2"/>
              <a:buChar char="§"/>
              <a:defRPr/>
            </a:pPr>
            <a:endParaRPr lang="en-US" dirty="0"/>
          </a:p>
          <a:p>
            <a:pPr eaLnBrk="1" hangingPunct="1">
              <a:lnSpc>
                <a:spcPct val="80000"/>
              </a:lnSpc>
              <a:buClr>
                <a:schemeClr val="tx2"/>
              </a:buClr>
              <a:buFont typeface="Wingdings" panose="05000000000000000000" pitchFamily="2" charset="2"/>
              <a:buChar char="§"/>
              <a:defRPr/>
            </a:pPr>
            <a:r>
              <a:rPr lang="en-US" sz="2400" b="1" dirty="0"/>
              <a:t>Seat</a:t>
            </a:r>
            <a:r>
              <a:rPr lang="en-US" sz="2400" dirty="0"/>
              <a:t> – </a:t>
            </a:r>
            <a:r>
              <a:rPr lang="en-US" dirty="0"/>
              <a:t>Part of valve against which the flow control element effects a tight shut-off.</a:t>
            </a:r>
          </a:p>
          <a:p>
            <a:pPr marL="0" indent="0" eaLnBrk="1" hangingPunct="1">
              <a:lnSpc>
                <a:spcPct val="80000"/>
              </a:lnSpc>
              <a:buClr>
                <a:schemeClr val="tx2"/>
              </a:buClr>
              <a:buNone/>
              <a:defRPr/>
            </a:pPr>
            <a:endParaRPr lang="en-US" dirty="0"/>
          </a:p>
          <a:p>
            <a:pPr eaLnBrk="1" hangingPunct="1">
              <a:lnSpc>
                <a:spcPct val="80000"/>
              </a:lnSpc>
              <a:buClr>
                <a:schemeClr val="tx2"/>
              </a:buClr>
              <a:buFont typeface="Wingdings" panose="05000000000000000000" pitchFamily="2" charset="2"/>
              <a:buChar char="§"/>
              <a:defRPr/>
            </a:pPr>
            <a:r>
              <a:rPr lang="en-US" sz="2400" b="1" dirty="0"/>
              <a:t>Stem</a:t>
            </a:r>
            <a:r>
              <a:rPr lang="en-US" sz="2400" dirty="0"/>
              <a:t> </a:t>
            </a:r>
            <a:r>
              <a:rPr lang="en-US" dirty="0"/>
              <a:t>– Part of valve that moves or pivots the flow control element.</a:t>
            </a:r>
          </a:p>
          <a:p>
            <a:pPr marL="0" indent="0" eaLnBrk="1" hangingPunct="1">
              <a:lnSpc>
                <a:spcPct val="80000"/>
              </a:lnSpc>
              <a:buClr>
                <a:schemeClr val="tx2"/>
              </a:buClr>
              <a:buNone/>
              <a:defRPr/>
            </a:pPr>
            <a:endParaRPr lang="en-US" dirty="0"/>
          </a:p>
          <a:p>
            <a:pPr eaLnBrk="1" hangingPunct="1">
              <a:lnSpc>
                <a:spcPct val="80000"/>
              </a:lnSpc>
              <a:buClr>
                <a:schemeClr val="tx2"/>
              </a:buClr>
              <a:buFont typeface="Wingdings" panose="05000000000000000000" pitchFamily="2" charset="2"/>
              <a:buChar char="§"/>
              <a:defRPr/>
            </a:pPr>
            <a:r>
              <a:rPr lang="en-US" sz="2400" b="1" dirty="0"/>
              <a:t>Throttling</a:t>
            </a:r>
            <a:r>
              <a:rPr lang="en-US" sz="2400" dirty="0"/>
              <a:t> </a:t>
            </a:r>
            <a:r>
              <a:rPr lang="en-US" dirty="0"/>
              <a:t>– Intentionally restricting flow by partially closing a valve.</a:t>
            </a:r>
          </a:p>
        </p:txBody>
      </p:sp>
      <p:sp>
        <p:nvSpPr>
          <p:cNvPr id="512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2C5C5062-0F2E-43F0-8962-19F39D318890}" type="slidenum">
              <a:rPr lang="en-US" altLang="en-US" sz="1400"/>
              <a:pPr eaLnBrk="1" hangingPunct="1"/>
              <a:t>9</a:t>
            </a:fld>
            <a:endParaRPr lang="en-US" altLang="en-US" sz="1400"/>
          </a:p>
        </p:txBody>
      </p:sp>
      <p:sp>
        <p:nvSpPr>
          <p:cNvPr id="7" name="Rectangle 2"/>
          <p:cNvSpPr txBox="1">
            <a:spLocks noChangeArrowheads="1"/>
          </p:cNvSpPr>
          <p:nvPr/>
        </p:nvSpPr>
        <p:spPr>
          <a:xfrm>
            <a:off x="1824111" y="436364"/>
            <a:ext cx="8534400" cy="114300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lIns="91440" tIns="45720" rIns="91440" bIns="45720" rtlCol="0" anchor="ctr">
            <a:normAutofit/>
            <a:scene3d>
              <a:camera prst="orthographicFront"/>
              <a:lightRig rig="soft" dir="t">
                <a:rot lat="0" lon="0" rev="2400000"/>
              </a:lightRig>
            </a:scene3d>
            <a:sp3d>
              <a:bevelT w="19050" h="127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dirty="0"/>
              <a:t>Vocabulary &amp; Terms</a:t>
            </a:r>
          </a:p>
        </p:txBody>
      </p:sp>
    </p:spTree>
    <p:extLst>
      <p:ext uri="{BB962C8B-B14F-4D97-AF65-F5344CB8AC3E}">
        <p14:creationId xmlns:p14="http://schemas.microsoft.com/office/powerpoint/2010/main" val="2229649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197">
                                            <p:txEl>
                                              <p:pRg st="0" end="0"/>
                                            </p:txEl>
                                          </p:spTgt>
                                        </p:tgtEl>
                                        <p:attrNameLst>
                                          <p:attrName>style.visibility</p:attrName>
                                        </p:attrNameLst>
                                      </p:cBhvr>
                                      <p:to>
                                        <p:strVal val="visible"/>
                                      </p:to>
                                    </p:set>
                                    <p:anim calcmode="lin" valueType="num">
                                      <p:cBhvr additive="base">
                                        <p:cTn id="7" dur="500" fill="hold"/>
                                        <p:tgtEl>
                                          <p:spTgt spid="819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19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197">
                                            <p:txEl>
                                              <p:pRg st="1" end="1"/>
                                            </p:txEl>
                                          </p:spTgt>
                                        </p:tgtEl>
                                        <p:attrNameLst>
                                          <p:attrName>style.visibility</p:attrName>
                                        </p:attrNameLst>
                                      </p:cBhvr>
                                      <p:to>
                                        <p:strVal val="visible"/>
                                      </p:to>
                                    </p:set>
                                    <p:anim calcmode="lin" valueType="num">
                                      <p:cBhvr additive="base">
                                        <p:cTn id="11" dur="500" fill="hold"/>
                                        <p:tgtEl>
                                          <p:spTgt spid="8197">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19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197">
                                            <p:txEl>
                                              <p:pRg st="2" end="2"/>
                                            </p:txEl>
                                          </p:spTgt>
                                        </p:tgtEl>
                                        <p:attrNameLst>
                                          <p:attrName>style.visibility</p:attrName>
                                        </p:attrNameLst>
                                      </p:cBhvr>
                                      <p:to>
                                        <p:strVal val="visible"/>
                                      </p:to>
                                    </p:set>
                                    <p:anim calcmode="lin" valueType="num">
                                      <p:cBhvr additive="base">
                                        <p:cTn id="17" dur="500" fill="hold"/>
                                        <p:tgtEl>
                                          <p:spTgt spid="8197">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1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197">
                                            <p:txEl>
                                              <p:pRg st="4" end="4"/>
                                            </p:txEl>
                                          </p:spTgt>
                                        </p:tgtEl>
                                        <p:attrNameLst>
                                          <p:attrName>style.visibility</p:attrName>
                                        </p:attrNameLst>
                                      </p:cBhvr>
                                      <p:to>
                                        <p:strVal val="visible"/>
                                      </p:to>
                                    </p:set>
                                    <p:anim calcmode="lin" valueType="num">
                                      <p:cBhvr additive="base">
                                        <p:cTn id="23" dur="500" fill="hold"/>
                                        <p:tgtEl>
                                          <p:spTgt spid="8197">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19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197">
                                            <p:txEl>
                                              <p:pRg st="6" end="6"/>
                                            </p:txEl>
                                          </p:spTgt>
                                        </p:tgtEl>
                                        <p:attrNameLst>
                                          <p:attrName>style.visibility</p:attrName>
                                        </p:attrNameLst>
                                      </p:cBhvr>
                                      <p:to>
                                        <p:strVal val="visible"/>
                                      </p:to>
                                    </p:set>
                                    <p:anim calcmode="lin" valueType="num">
                                      <p:cBhvr additive="base">
                                        <p:cTn id="29" dur="500" fill="hold"/>
                                        <p:tgtEl>
                                          <p:spTgt spid="8197">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19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8197">
                                            <p:txEl>
                                              <p:pRg st="8" end="8"/>
                                            </p:txEl>
                                          </p:spTgt>
                                        </p:tgtEl>
                                        <p:attrNameLst>
                                          <p:attrName>style.visibility</p:attrName>
                                        </p:attrNameLst>
                                      </p:cBhvr>
                                      <p:to>
                                        <p:strVal val="visible"/>
                                      </p:to>
                                    </p:set>
                                    <p:anim calcmode="lin" valueType="num">
                                      <p:cBhvr additive="base">
                                        <p:cTn id="35" dur="500" fill="hold"/>
                                        <p:tgtEl>
                                          <p:spTgt spid="8197">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8197">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7" grpId="0"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2480</TotalTime>
  <Words>3381</Words>
  <Application>Microsoft Office PowerPoint</Application>
  <PresentationFormat>Widescreen</PresentationFormat>
  <Paragraphs>394</Paragraphs>
  <Slides>54</Slides>
  <Notes>20</Notes>
  <HiddenSlides>8</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2" baseType="lpstr">
      <vt:lpstr>Arial</vt:lpstr>
      <vt:lpstr>Calibri</vt:lpstr>
      <vt:lpstr>Calibri Light</vt:lpstr>
      <vt:lpstr>Monotype Sorts</vt:lpstr>
      <vt:lpstr>Times New Roman</vt:lpstr>
      <vt:lpstr>Wingdings</vt:lpstr>
      <vt:lpstr>Retrospect</vt:lpstr>
      <vt:lpstr>PHOTO-PAINT Image</vt:lpstr>
      <vt:lpstr>PowerPoint Presentation</vt:lpstr>
      <vt:lpstr>PowerPoint Presentation</vt:lpstr>
      <vt:lpstr>Common Valves</vt:lpstr>
      <vt:lpstr>Preventative and Reactive Valve Maintenance</vt:lpstr>
      <vt:lpstr>Reactive Valve Maintenance</vt:lpstr>
      <vt:lpstr>Preventative Valve Maintenance</vt:lpstr>
      <vt:lpstr>Regulations</vt:lpstr>
      <vt:lpstr>PowerPoint Presentation</vt:lpstr>
      <vt:lpstr>PowerPoint Presentation</vt:lpstr>
      <vt:lpstr>Vocabulary &amp; Terms</vt:lpstr>
      <vt:lpstr>Ball Valves</vt:lpstr>
      <vt:lpstr>Trunnion vs. Floating Comparison</vt:lpstr>
      <vt:lpstr>Body Designs</vt:lpstr>
      <vt:lpstr>Valve Body Relief, Drain, Injection Points</vt:lpstr>
      <vt:lpstr>Buried Valve Configuration Example</vt:lpstr>
      <vt:lpstr>Buried Valve Configuration</vt:lpstr>
      <vt:lpstr>PowerPoint Presentation</vt:lpstr>
      <vt:lpstr>All-Welded Operation</vt:lpstr>
      <vt:lpstr>All-Welded Disassembly</vt:lpstr>
      <vt:lpstr>Bolted Body Disassembly</vt:lpstr>
      <vt:lpstr>CAUSES OF LEAKING VALVES</vt:lpstr>
      <vt:lpstr>Gearbox Stops</vt:lpstr>
      <vt:lpstr>External Causes All-Welded Stops</vt:lpstr>
      <vt:lpstr>EXTERNAL CAUSES  Block and Bleed</vt:lpstr>
      <vt:lpstr>EXTERNAL CAUSES  Block and Bleed</vt:lpstr>
      <vt:lpstr>Internal Causes</vt:lpstr>
      <vt:lpstr>Seat Differences</vt:lpstr>
      <vt:lpstr>Self Relieving Seat Design Operation</vt:lpstr>
      <vt:lpstr>Double Piston Effect Seat Design Operation</vt:lpstr>
      <vt:lpstr>Internal Causes- 1</vt:lpstr>
      <vt:lpstr>Internal Causes - 2</vt:lpstr>
      <vt:lpstr>Internal Causes - 3</vt:lpstr>
      <vt:lpstr>General Ball Valve Maintenance</vt:lpstr>
      <vt:lpstr>Plug Valves: Block or bypass valves</vt:lpstr>
      <vt:lpstr>Plug Valves</vt:lpstr>
      <vt:lpstr>Plug Valves Parts Breakdown</vt:lpstr>
      <vt:lpstr>CAUSES OF HARD TO OPERATE, LEAKING OR FROZEN AND INOPERABLE VALVES</vt:lpstr>
      <vt:lpstr>Why Lubricate a Plug Valve?</vt:lpstr>
      <vt:lpstr>WHAT ARE THE KEYS TO SOLVING THESE PROBLEMS?</vt:lpstr>
      <vt:lpstr>Storage</vt:lpstr>
      <vt:lpstr>Scheduling Maintenance</vt:lpstr>
      <vt:lpstr>Installation and Commissioning</vt:lpstr>
      <vt:lpstr>PowerPoint Presentation</vt:lpstr>
      <vt:lpstr>Hydrostatic Testing – Ball Valve</vt:lpstr>
      <vt:lpstr>Flush Sealant Progression</vt:lpstr>
      <vt:lpstr>Flush Sealant Progression</vt:lpstr>
      <vt:lpstr>Injection Pressures</vt:lpstr>
      <vt:lpstr>Hand Held Hydraulic Injection Pump  </vt:lpstr>
      <vt:lpstr>PowerPoint Presentation</vt:lpstr>
      <vt:lpstr>Capacity Card</vt:lpstr>
      <vt:lpstr>Pressure Gauge Reading Techniques</vt:lpstr>
      <vt:lpstr>WHY INJECT VALVE FLUSH?</vt:lpstr>
      <vt:lpstr>LUBRICATION GUIDELINES</vt:lpstr>
      <vt:lpstr>Closing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Legittino</dc:creator>
  <cp:lastModifiedBy>Mike Legittino</cp:lastModifiedBy>
  <cp:revision>38</cp:revision>
  <dcterms:created xsi:type="dcterms:W3CDTF">2017-04-05T23:16:20Z</dcterms:created>
  <dcterms:modified xsi:type="dcterms:W3CDTF">2022-07-14T05:22:22Z</dcterms:modified>
</cp:coreProperties>
</file>